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7"/>
  </p:notesMasterIdLst>
  <p:sldIdLst>
    <p:sldId id="289" r:id="rId2"/>
    <p:sldId id="300" r:id="rId3"/>
    <p:sldId id="305" r:id="rId4"/>
    <p:sldId id="290" r:id="rId5"/>
    <p:sldId id="295" r:id="rId6"/>
    <p:sldId id="296" r:id="rId7"/>
    <p:sldId id="297" r:id="rId8"/>
    <p:sldId id="298" r:id="rId9"/>
    <p:sldId id="307" r:id="rId10"/>
    <p:sldId id="286" r:id="rId11"/>
    <p:sldId id="303" r:id="rId12"/>
    <p:sldId id="304" r:id="rId13"/>
    <p:sldId id="257" r:id="rId14"/>
    <p:sldId id="258" r:id="rId15"/>
    <p:sldId id="259" r:id="rId16"/>
    <p:sldId id="260" r:id="rId17"/>
    <p:sldId id="261" r:id="rId18"/>
    <p:sldId id="306" r:id="rId19"/>
    <p:sldId id="262" r:id="rId20"/>
    <p:sldId id="302" r:id="rId21"/>
    <p:sldId id="263" r:id="rId22"/>
    <p:sldId id="264" r:id="rId23"/>
    <p:sldId id="265" r:id="rId24"/>
    <p:sldId id="266" r:id="rId25"/>
    <p:sldId id="267" r:id="rId26"/>
    <p:sldId id="268" r:id="rId27"/>
    <p:sldId id="269" r:id="rId28"/>
    <p:sldId id="270" r:id="rId29"/>
    <p:sldId id="271" r:id="rId30"/>
    <p:sldId id="272" r:id="rId31"/>
    <p:sldId id="273" r:id="rId32"/>
    <p:sldId id="274" r:id="rId33"/>
    <p:sldId id="275" r:id="rId34"/>
    <p:sldId id="276" r:id="rId35"/>
    <p:sldId id="277" r:id="rId36"/>
    <p:sldId id="278" r:id="rId37"/>
    <p:sldId id="279" r:id="rId38"/>
    <p:sldId id="280" r:id="rId39"/>
    <p:sldId id="281" r:id="rId40"/>
    <p:sldId id="282" r:id="rId41"/>
    <p:sldId id="283" r:id="rId42"/>
    <p:sldId id="284" r:id="rId43"/>
    <p:sldId id="285" r:id="rId44"/>
    <p:sldId id="287" r:id="rId45"/>
    <p:sldId id="288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B15472-0BE1-42A4-B05C-304C937A0354}" type="datetimeFigureOut">
              <a:rPr lang="en-US" smtClean="0"/>
              <a:t>10/3/2016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9883EF-FA1D-4661-9A8E-1AF1E61963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0547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Shape 3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95" name="Shape 3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443767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>
                <a:solidFill>
                  <a:srgbClr val="FF0000"/>
                </a:solidFill>
              </a:rPr>
              <a:t>(Recall) True Positive Rate vs. (Precision) 1- False Discovery Rate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8871DB-2FCE-3B4C-B84D-1F5C84E9775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202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>
                <a:solidFill>
                  <a:srgbClr val="FF0000"/>
                </a:solidFill>
              </a:rPr>
              <a:t>(Recall) True Positive Rate vs. (Precision) 1- False Discovery Rate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8871DB-2FCE-3B4C-B84D-1F5C84E9775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3920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Shape 2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47388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Shape 67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3" name="Shape 6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35882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Shape 881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2" name="Shape 8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72881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Shape 364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Shape 3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45494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Shape 377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Shape 3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953324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Shape 390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Shape 3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53762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Shape 406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Shape 4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899038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Shape 428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Shape 42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02510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Shape 42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22" name="Shape 4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3211542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Shape 45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Shape 4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954258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Shape 480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Shape 4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496977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Shape 502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Shape 5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243475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Shape 524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Shape 5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714312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Shape 546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Shape 5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046936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Shape 568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Shape 5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27406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Shape 590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Shape 5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059513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Shape 678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Shape 6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181674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Shape 684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Shape 6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747904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Shape 698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Shape 6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55344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Shape 4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57" name="Shape 4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7807562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1" name="Shape 127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2" name="Shape 12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7617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Shape 7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61" name="Shape 7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331220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hape 3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304" name="Shape 30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015551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[Spend</a:t>
            </a:r>
            <a:r>
              <a:rPr lang="en-US" baseline="0" dirty="0"/>
              <a:t> more time]</a:t>
            </a:r>
            <a:endParaRPr lang="en-US" dirty="0"/>
          </a:p>
          <a:p>
            <a:endParaRPr lang="en-US" dirty="0"/>
          </a:p>
          <a:p>
            <a:r>
              <a:rPr lang="en-US" dirty="0"/>
              <a:t>To overcome</a:t>
            </a:r>
            <a:r>
              <a:rPr lang="en-US" baseline="0" dirty="0"/>
              <a:t> these limitations,</a:t>
            </a:r>
          </a:p>
          <a:p>
            <a:endParaRPr lang="en-US" dirty="0"/>
          </a:p>
          <a:p>
            <a:r>
              <a:rPr lang="en-US" dirty="0"/>
              <a:t>Our</a:t>
            </a:r>
            <a:r>
              <a:rPr lang="en-US" baseline="0" dirty="0"/>
              <a:t> collaborators in the Greenleaf lab recently developed an assay for open chromatin, ATAC-</a:t>
            </a:r>
            <a:r>
              <a:rPr lang="en-US" baseline="0" dirty="0" err="1"/>
              <a:t>seq</a:t>
            </a:r>
            <a:r>
              <a:rPr lang="en-US" baseline="0" dirty="0"/>
              <a:t>, that is able to work with low input material. The way ATAC-</a:t>
            </a:r>
            <a:r>
              <a:rPr lang="en-US" baseline="0" dirty="0" err="1"/>
              <a:t>seq</a:t>
            </a:r>
            <a:r>
              <a:rPr lang="en-US" baseline="0" dirty="0"/>
              <a:t> works is ….</a:t>
            </a:r>
            <a:endParaRPr lang="en-US" dirty="0"/>
          </a:p>
          <a:p>
            <a:endParaRPr lang="en-US" dirty="0"/>
          </a:p>
          <a:p>
            <a:r>
              <a:rPr lang="en-US" dirty="0"/>
              <a:t>Explain protocol – Tn5 </a:t>
            </a:r>
          </a:p>
          <a:p>
            <a:r>
              <a:rPr lang="en-US" dirty="0"/>
              <a:t>Paired</a:t>
            </a:r>
            <a:r>
              <a:rPr lang="en-US" baseline="0" dirty="0"/>
              <a:t> end sequencing (</a:t>
            </a:r>
            <a:r>
              <a:rPr lang="en-US" baseline="0" dirty="0" err="1"/>
              <a:t>impt</a:t>
            </a:r>
            <a:r>
              <a:rPr lang="en-US" baseline="0" dirty="0"/>
              <a:t>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Gives genome wide accessibility, find peaks</a:t>
            </a:r>
          </a:p>
          <a:p>
            <a:r>
              <a:rPr lang="en-US" baseline="0" dirty="0"/>
              <a:t>Show genome browser track with the signal</a:t>
            </a:r>
          </a:p>
          <a:p>
            <a:r>
              <a:rPr lang="en-US" dirty="0"/>
              <a:t>Identify control elements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BD4172-F131-466A-BBE3-EEFC79BFF66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286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ATACseq</a:t>
            </a:r>
            <a:r>
              <a:rPr lang="en-US" dirty="0"/>
              <a:t> -&gt; data track</a:t>
            </a:r>
          </a:p>
          <a:p>
            <a:r>
              <a:rPr lang="en-US" dirty="0"/>
              <a:t>Peaks</a:t>
            </a:r>
            <a:r>
              <a:rPr lang="en-US" baseline="0" dirty="0"/>
              <a:t> consist of regions of the genome that are very accessible and cut many times.</a:t>
            </a:r>
          </a:p>
          <a:p>
            <a:endParaRPr lang="en-US" baseline="0" dirty="0"/>
          </a:p>
          <a:p>
            <a:r>
              <a:rPr lang="en-US" baseline="0" dirty="0"/>
              <a:t>These peaks also correspond to control elements.</a:t>
            </a:r>
          </a:p>
          <a:p>
            <a:endParaRPr lang="en-US" baseline="0" dirty="0"/>
          </a:p>
          <a:p>
            <a:r>
              <a:rPr lang="en-US" baseline="0" dirty="0"/>
              <a:t>But the fact that we used paired end sequencing gives us more information than just the cut sites. We also get the lengths of the fragments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BD4172-F131-466A-BBE3-EEFC79BFF66F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3946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Can</a:t>
            </a:r>
            <a:r>
              <a:rPr lang="en-US" baseline="0" dirty="0"/>
              <a:t> we decompose the effects into the accessibility vs nucleosome positioning?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BD4172-F131-466A-BBE3-EEFC79BFF66F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2262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32" name="Shape 2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/>
              <a:t>Explain that we are not just predicting the RHS</a:t>
            </a:r>
            <a:r>
              <a:rPr lang="en-US" baseline="0" dirty="0"/>
              <a:t> states, but also the LHS marks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420533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AA8FA-9CD6-483B-BE18-9BCDCD92D216}" type="datetimeFigureOut">
              <a:rPr lang="en-US" smtClean="0"/>
              <a:t>10/3/2016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F43CD-8565-43CE-90FE-C78144ACAC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4110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AA8FA-9CD6-483B-BE18-9BCDCD92D216}" type="datetimeFigureOut">
              <a:rPr lang="en-US" smtClean="0"/>
              <a:t>10/3/2016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F43CD-8565-43CE-90FE-C78144ACAC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8295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AA8FA-9CD6-483B-BE18-9BCDCD92D216}" type="datetimeFigureOut">
              <a:rPr lang="en-US" smtClean="0"/>
              <a:t>10/3/2016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F43CD-8565-43CE-90FE-C78144ACAC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4412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2400"/>
            </a:lvl2pPr>
            <a:lvl3pPr lvl="2" indent="0">
              <a:spcBef>
                <a:spcPts val="0"/>
              </a:spcBef>
              <a:buNone/>
              <a:defRPr sz="2400"/>
            </a:lvl3pPr>
            <a:lvl4pPr lvl="3" indent="0">
              <a:spcBef>
                <a:spcPts val="0"/>
              </a:spcBef>
              <a:buNone/>
              <a:defRPr sz="2400"/>
            </a:lvl4pPr>
            <a:lvl5pPr lvl="4" indent="0">
              <a:spcBef>
                <a:spcPts val="0"/>
              </a:spcBef>
              <a:buNone/>
              <a:defRPr sz="2400"/>
            </a:lvl5pPr>
            <a:lvl6pPr lvl="5" indent="0">
              <a:spcBef>
                <a:spcPts val="0"/>
              </a:spcBef>
              <a:buNone/>
              <a:defRPr sz="2400"/>
            </a:lvl6pPr>
            <a:lvl7pPr lvl="6" indent="0">
              <a:spcBef>
                <a:spcPts val="0"/>
              </a:spcBef>
              <a:buNone/>
              <a:defRPr sz="2400"/>
            </a:lvl7pPr>
            <a:lvl8pPr lvl="7" indent="0">
              <a:spcBef>
                <a:spcPts val="0"/>
              </a:spcBef>
              <a:buNone/>
              <a:defRPr sz="2400"/>
            </a:lvl8pPr>
            <a:lvl9pPr lvl="8" indent="0">
              <a:spcBef>
                <a:spcPts val="0"/>
              </a:spcBef>
              <a:buNone/>
              <a:defRPr sz="2400"/>
            </a:lvl9pPr>
          </a:lstStyle>
          <a:p>
            <a:endParaRPr/>
          </a:p>
        </p:txBody>
      </p:sp>
      <p:sp>
        <p:nvSpPr>
          <p:cNvPr id="110" name="Shape 110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10972800" cy="496757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594" marR="0" lvl="0" indent="-50799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783" marR="0" lvl="1" indent="-76198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2971" marR="0" lvl="2" indent="-101597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160" marR="0" lvl="3" indent="-114297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96428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349" marR="0" lvl="4" indent="-114297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96428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537" marR="0" lvl="5" indent="-114297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96428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726" marR="0" lvl="6" indent="-114297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96428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8914" marR="0" lvl="7" indent="-114297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96428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103" marR="0" lvl="8" indent="-114297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96428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1" name="Shape 111"/>
          <p:cNvSpPr txBox="1">
            <a:spLocks noGrp="1"/>
          </p:cNvSpPr>
          <p:nvPr>
            <p:ph type="sldNum" idx="12"/>
          </p:nvPr>
        </p:nvSpPr>
        <p:spPr>
          <a:xfrm>
            <a:off x="11409057" y="6333133"/>
            <a:ext cx="731599" cy="524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buClr>
                <a:srgbClr val="888888"/>
              </a:buClr>
              <a:buSzPct val="25000"/>
            </a:pPr>
            <a:fld id="{00000000-1234-1234-1234-123412341234}" type="slidenum">
              <a:rPr lang="en" smtClean="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pPr>
                <a:buClr>
                  <a:srgbClr val="888888"/>
                </a:buClr>
                <a:buSzPct val="25000"/>
              </a:pPr>
              <a:t>‹#›</a:t>
            </a:fld>
            <a:endParaRPr lang="en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807569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AA8FA-9CD6-483B-BE18-9BCDCD92D216}" type="datetimeFigureOut">
              <a:rPr lang="en-US" smtClean="0"/>
              <a:t>10/3/2016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F43CD-8565-43CE-90FE-C78144ACAC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5661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AA8FA-9CD6-483B-BE18-9BCDCD92D216}" type="datetimeFigureOut">
              <a:rPr lang="en-US" smtClean="0"/>
              <a:t>10/3/2016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F43CD-8565-43CE-90FE-C78144ACAC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1217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AA8FA-9CD6-483B-BE18-9BCDCD92D216}" type="datetimeFigureOut">
              <a:rPr lang="en-US" smtClean="0"/>
              <a:t>10/3/2016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F43CD-8565-43CE-90FE-C78144ACAC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6726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AA8FA-9CD6-483B-BE18-9BCDCD92D216}" type="datetimeFigureOut">
              <a:rPr lang="en-US" smtClean="0"/>
              <a:t>10/3/2016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F43CD-8565-43CE-90FE-C78144ACAC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1457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AA8FA-9CD6-483B-BE18-9BCDCD92D216}" type="datetimeFigureOut">
              <a:rPr lang="en-US" smtClean="0"/>
              <a:t>10/3/2016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F43CD-8565-43CE-90FE-C78144ACAC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3499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AA8FA-9CD6-483B-BE18-9BCDCD92D216}" type="datetimeFigureOut">
              <a:rPr lang="en-US" smtClean="0"/>
              <a:t>10/3/2016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F43CD-8565-43CE-90FE-C78144ACAC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762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AA8FA-9CD6-483B-BE18-9BCDCD92D216}" type="datetimeFigureOut">
              <a:rPr lang="en-US" smtClean="0"/>
              <a:t>10/3/2016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F43CD-8565-43CE-90FE-C78144ACAC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6951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AA8FA-9CD6-483B-BE18-9BCDCD92D216}" type="datetimeFigureOut">
              <a:rPr lang="en-US" smtClean="0"/>
              <a:t>10/3/2016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F43CD-8565-43CE-90FE-C78144ACAC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7830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8AA8FA-9CD6-483B-BE18-9BCDCD92D216}" type="datetimeFigureOut">
              <a:rPr lang="en-US" smtClean="0"/>
              <a:t>10/3/2016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0F43CD-8565-43CE-90FE-C78144ACAC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1663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ature.com/nbt/journal/v33/n8/full/nbt.3300.html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.png"/><Relationship Id="rId5" Type="http://schemas.openxmlformats.org/officeDocument/2006/relationships/image" Target="../media/image30.png"/><Relationship Id="rId4" Type="http://schemas.openxmlformats.org/officeDocument/2006/relationships/hyperlink" Target="http://www.nature.com/nmeth/journal/v13/n8/full/nmeth.3945.html" TargetMode="Externa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4.png"/><Relationship Id="rId4" Type="http://schemas.openxmlformats.org/officeDocument/2006/relationships/hyperlink" Target="http://biorxiv.org/content/early/2016/05/27/055715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5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://cs.stanford.edu/people/karpathy/convnetjs/demo/cifar10.html" TargetMode="Externa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cs231n.github.io/convolutional-networks/" TargetMode="External"/><Relationship Id="rId4" Type="http://schemas.openxmlformats.org/officeDocument/2006/relationships/hyperlink" Target="https://www.youtube.com/watch?v=AQirPKrAyDg" TargetMode="Externa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canvas.stanford.edu/courses/51037/files/folder/LectureMaterial/Lecture2" TargetMode="External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2.pn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.png"/><Relationship Id="rId11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7.png"/><Relationship Id="rId4" Type="http://schemas.openxmlformats.org/officeDocument/2006/relationships/image" Target="../media/image8.png"/><Relationship Id="rId9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.png"/><Relationship Id="rId11" Type="http://schemas.openxmlformats.org/officeDocument/2006/relationships/image" Target="../media/image12.png"/><Relationship Id="rId5" Type="http://schemas.openxmlformats.org/officeDocument/2006/relationships/image" Target="../media/image9.png"/><Relationship Id="rId10" Type="http://schemas.openxmlformats.org/officeDocument/2006/relationships/image" Target="../media/image7.png"/><Relationship Id="rId4" Type="http://schemas.openxmlformats.org/officeDocument/2006/relationships/image" Target="../media/image8.png"/><Relationship Id="rId9" Type="http://schemas.openxmlformats.org/officeDocument/2006/relationships/image" Target="../media/image6.png"/><Relationship Id="rId1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4.png"/><Relationship Id="rId7" Type="http://schemas.openxmlformats.org/officeDocument/2006/relationships/image" Target="../media/image5.png"/><Relationship Id="rId12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png"/><Relationship Id="rId11" Type="http://schemas.openxmlformats.org/officeDocument/2006/relationships/image" Target="../media/image8.png"/><Relationship Id="rId5" Type="http://schemas.openxmlformats.org/officeDocument/2006/relationships/image" Target="../media/image3.png"/><Relationship Id="rId10" Type="http://schemas.openxmlformats.org/officeDocument/2006/relationships/image" Target="../media/image13.png"/><Relationship Id="rId4" Type="http://schemas.openxmlformats.org/officeDocument/2006/relationships/image" Target="../media/image1.png"/><Relationship Id="rId9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65277" y="189787"/>
            <a:ext cx="9144000" cy="2387600"/>
          </a:xfrm>
        </p:spPr>
        <p:txBody>
          <a:bodyPr/>
          <a:lstStyle/>
          <a:p>
            <a:r>
              <a:rPr lang="en-US" b="1" dirty="0"/>
              <a:t>CS273B: Deep learning for Genomics and Biomedicine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65277" y="3144262"/>
            <a:ext cx="9144000" cy="1655762"/>
          </a:xfrm>
        </p:spPr>
        <p:txBody>
          <a:bodyPr>
            <a:noAutofit/>
          </a:bodyPr>
          <a:lstStyle/>
          <a:p>
            <a:r>
              <a:rPr lang="en-US" sz="3600" u="sng" dirty="0">
                <a:solidFill>
                  <a:srgbClr val="FF0000"/>
                </a:solidFill>
              </a:rPr>
              <a:t>Lecture 3</a:t>
            </a:r>
            <a:r>
              <a:rPr lang="en-US" sz="3600" dirty="0">
                <a:solidFill>
                  <a:srgbClr val="FF0000"/>
                </a:solidFill>
              </a:rPr>
              <a:t>: Convolutional neural networks for genomics and imaging data</a:t>
            </a:r>
          </a:p>
          <a:p>
            <a:r>
              <a:rPr lang="en-US" sz="3600" dirty="0"/>
              <a:t>10/03/2016</a:t>
            </a:r>
          </a:p>
          <a:p>
            <a:endParaRPr lang="en-US" sz="3600" dirty="0"/>
          </a:p>
          <a:p>
            <a:r>
              <a:rPr lang="en-US" sz="3600" u="sng" dirty="0">
                <a:solidFill>
                  <a:srgbClr val="002060"/>
                </a:solidFill>
              </a:rPr>
              <a:t>Anshul Kundaje</a:t>
            </a:r>
            <a:r>
              <a:rPr lang="en-US" sz="3600" dirty="0">
                <a:solidFill>
                  <a:srgbClr val="002060"/>
                </a:solidFill>
              </a:rPr>
              <a:t>, James Zou, Serafim Batzoglou</a:t>
            </a:r>
          </a:p>
        </p:txBody>
      </p:sp>
    </p:spTree>
    <p:extLst>
      <p:ext uri="{BB962C8B-B14F-4D97-AF65-F5344CB8AC3E}">
        <p14:creationId xmlns:p14="http://schemas.microsoft.com/office/powerpoint/2010/main" val="21448580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Multi-modal convolutional neural networks for predicting protein-DNA binding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4364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6" name="Shape 306"/>
          <p:cNvGrpSpPr/>
          <p:nvPr/>
        </p:nvGrpSpPr>
        <p:grpSpPr>
          <a:xfrm>
            <a:off x="8000663" y="4038548"/>
            <a:ext cx="2590596" cy="2328793"/>
            <a:chOff x="5562600" y="1371600"/>
            <a:chExt cx="3352800" cy="2743200"/>
          </a:xfrm>
        </p:grpSpPr>
        <p:sp>
          <p:nvSpPr>
            <p:cNvPr id="307" name="Shape 307"/>
            <p:cNvSpPr/>
            <p:nvPr/>
          </p:nvSpPr>
          <p:spPr>
            <a:xfrm>
              <a:off x="6096000" y="2442728"/>
              <a:ext cx="2209800" cy="83100"/>
            </a:xfrm>
            <a:prstGeom prst="rect">
              <a:avLst/>
            </a:prstGeom>
            <a:solidFill>
              <a:schemeClr val="accent1"/>
            </a:solidFill>
            <a:ln w="12700" cap="flat" cmpd="sng">
              <a:solidFill>
                <a:srgbClr val="42719B"/>
              </a:solidFill>
              <a:prstDash val="solid"/>
              <a:miter/>
              <a:headEnd type="none" w="med" len="med"/>
              <a:tailEnd type="none" w="med" len="med"/>
            </a:ln>
            <a:effectLst>
              <a:outerShdw blurRad="50799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lIns="121900" tIns="60933" rIns="121900" bIns="60933" anchor="ctr" anchorCtr="0">
              <a:noAutofit/>
            </a:bodyPr>
            <a:lstStyle/>
            <a:p>
              <a:pPr algn="ctr">
                <a:buClr>
                  <a:srgbClr val="000000"/>
                </a:buClr>
              </a:pP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Shape 308"/>
            <p:cNvSpPr/>
            <p:nvPr/>
          </p:nvSpPr>
          <p:spPr>
            <a:xfrm>
              <a:off x="6096000" y="3440257"/>
              <a:ext cx="2209800" cy="83100"/>
            </a:xfrm>
            <a:prstGeom prst="rect">
              <a:avLst/>
            </a:prstGeom>
            <a:solidFill>
              <a:schemeClr val="accent1"/>
            </a:solidFill>
            <a:ln w="12700" cap="flat" cmpd="sng">
              <a:solidFill>
                <a:srgbClr val="42719B"/>
              </a:solidFill>
              <a:prstDash val="solid"/>
              <a:miter/>
              <a:headEnd type="none" w="med" len="med"/>
              <a:tailEnd type="none" w="med" len="med"/>
            </a:ln>
            <a:effectLst>
              <a:outerShdw blurRad="50799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lIns="121900" tIns="60933" rIns="121900" bIns="60933" anchor="ctr" anchorCtr="0">
              <a:noAutofit/>
            </a:bodyPr>
            <a:lstStyle/>
            <a:p>
              <a:pPr algn="ctr">
                <a:buClr>
                  <a:srgbClr val="000000"/>
                </a:buClr>
              </a:pP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Shape 309"/>
            <p:cNvSpPr/>
            <p:nvPr/>
          </p:nvSpPr>
          <p:spPr>
            <a:xfrm>
              <a:off x="5562600" y="1371600"/>
              <a:ext cx="3352800" cy="2743200"/>
            </a:xfrm>
            <a:prstGeom prst="rect">
              <a:avLst/>
            </a:prstGeom>
            <a:noFill/>
            <a:ln w="12700" cap="flat" cmpd="sng">
              <a:solidFill>
                <a:srgbClr val="00B05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121900" tIns="60933" rIns="121900" bIns="60933" anchor="ctr" anchorCtr="0">
              <a:noAutofit/>
            </a:bodyPr>
            <a:lstStyle/>
            <a:p>
              <a:pPr algn="ctr">
                <a:buClr>
                  <a:srgbClr val="000000"/>
                </a:buClr>
              </a:pP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Shape 310"/>
            <p:cNvSpPr/>
            <p:nvPr/>
          </p:nvSpPr>
          <p:spPr>
            <a:xfrm>
              <a:off x="6998808" y="1451500"/>
              <a:ext cx="304800" cy="207900"/>
            </a:xfrm>
            <a:prstGeom prst="mathMinus">
              <a:avLst>
                <a:gd name="adj1" fmla="val 23520"/>
              </a:avLst>
            </a:prstGeom>
            <a:solidFill>
              <a:srgbClr val="00B050"/>
            </a:solidFill>
            <a:ln>
              <a:noFill/>
            </a:ln>
          </p:spPr>
          <p:txBody>
            <a:bodyPr lIns="121900" tIns="60933" rIns="121900" bIns="60933" anchor="ctr" anchorCtr="0">
              <a:noAutofit/>
            </a:bodyPr>
            <a:lstStyle/>
            <a:p>
              <a:pPr algn="ctr">
                <a:buClr>
                  <a:srgbClr val="000000"/>
                </a:buClr>
              </a:pP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11" name="Shape 311"/>
          <p:cNvGrpSpPr/>
          <p:nvPr/>
        </p:nvGrpSpPr>
        <p:grpSpPr>
          <a:xfrm>
            <a:off x="8000982" y="1712295"/>
            <a:ext cx="2590596" cy="2250155"/>
            <a:chOff x="304800" y="1371600"/>
            <a:chExt cx="3352800" cy="2743200"/>
          </a:xfrm>
        </p:grpSpPr>
        <p:grpSp>
          <p:nvGrpSpPr>
            <p:cNvPr id="312" name="Shape 312"/>
            <p:cNvGrpSpPr/>
            <p:nvPr/>
          </p:nvGrpSpPr>
          <p:grpSpPr>
            <a:xfrm>
              <a:off x="685800" y="2078299"/>
              <a:ext cx="2209800" cy="1454848"/>
              <a:chOff x="685800" y="2573336"/>
              <a:chExt cx="2209800" cy="2667000"/>
            </a:xfrm>
          </p:grpSpPr>
          <p:sp>
            <p:nvSpPr>
              <p:cNvPr id="313" name="Shape 313"/>
              <p:cNvSpPr/>
              <p:nvPr/>
            </p:nvSpPr>
            <p:spPr>
              <a:xfrm>
                <a:off x="685800" y="3259136"/>
                <a:ext cx="2209800" cy="152400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rgbClr val="42719B"/>
                </a:solidFill>
                <a:prstDash val="solid"/>
                <a:miter/>
                <a:headEnd type="none" w="med" len="med"/>
                <a:tailEnd type="none" w="med" len="med"/>
              </a:ln>
              <a:effectLst>
                <a:outerShdw blurRad="50799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lIns="121900" tIns="60933" rIns="121900" bIns="60933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</a:pPr>
                <a:endParaRPr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4" name="Shape 314"/>
              <p:cNvSpPr/>
              <p:nvPr/>
            </p:nvSpPr>
            <p:spPr>
              <a:xfrm>
                <a:off x="1219200" y="2573336"/>
                <a:ext cx="1219200" cy="685800"/>
              </a:xfrm>
              <a:prstGeom prst="ellipse">
                <a:avLst/>
              </a:prstGeom>
              <a:solidFill>
                <a:srgbClr val="F4B081"/>
              </a:solidFill>
              <a:ln>
                <a:noFill/>
              </a:ln>
              <a:effectLst>
                <a:outerShdw blurRad="44450" dist="27939" dir="5400000" algn="ctr">
                  <a:srgbClr val="000000">
                    <a:alpha val="31760"/>
                  </a:srgbClr>
                </a:outerShdw>
              </a:effectLst>
            </p:spPr>
            <p:txBody>
              <a:bodyPr lIns="121900" tIns="60933" rIns="121900" bIns="60933" anchor="ctr" anchorCtr="0">
                <a:noAutofit/>
              </a:bodyPr>
              <a:lstStyle/>
              <a:p>
                <a:pPr algn="ctr">
                  <a:buClr>
                    <a:schemeClr val="dk1"/>
                  </a:buClr>
                  <a:buSzPct val="25000"/>
                </a:pPr>
                <a:r>
                  <a:rPr lang="en" sz="1400" b="1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TF</a:t>
                </a:r>
              </a:p>
            </p:txBody>
          </p:sp>
          <p:sp>
            <p:nvSpPr>
              <p:cNvPr id="315" name="Shape 315"/>
              <p:cNvSpPr/>
              <p:nvPr/>
            </p:nvSpPr>
            <p:spPr>
              <a:xfrm>
                <a:off x="685800" y="5087937"/>
                <a:ext cx="2209800" cy="152400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solidFill>
                  <a:srgbClr val="42719B"/>
                </a:solidFill>
                <a:prstDash val="solid"/>
                <a:miter/>
                <a:headEnd type="none" w="med" len="med"/>
                <a:tailEnd type="none" w="med" len="med"/>
              </a:ln>
              <a:effectLst>
                <a:outerShdw blurRad="50799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lIns="121900" tIns="60933" rIns="121900" bIns="60933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</a:pPr>
                <a:endParaRPr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6" name="Shape 316"/>
              <p:cNvSpPr/>
              <p:nvPr/>
            </p:nvSpPr>
            <p:spPr>
              <a:xfrm>
                <a:off x="1219200" y="4402137"/>
                <a:ext cx="1219200" cy="685800"/>
              </a:xfrm>
              <a:prstGeom prst="ellipse">
                <a:avLst/>
              </a:prstGeom>
              <a:solidFill>
                <a:srgbClr val="F4B081"/>
              </a:solidFill>
              <a:ln>
                <a:noFill/>
              </a:ln>
              <a:effectLst>
                <a:outerShdw blurRad="44450" dist="27939" dir="5400000" algn="ctr">
                  <a:srgbClr val="000000">
                    <a:alpha val="31760"/>
                  </a:srgbClr>
                </a:outerShdw>
              </a:effectLst>
            </p:spPr>
            <p:txBody>
              <a:bodyPr lIns="121900" tIns="60933" rIns="121900" bIns="60933" anchor="ctr" anchorCtr="0">
                <a:noAutofit/>
              </a:bodyPr>
              <a:lstStyle/>
              <a:p>
                <a:pPr algn="ctr">
                  <a:buClr>
                    <a:schemeClr val="dk1"/>
                  </a:buClr>
                  <a:buSzPct val="25000"/>
                </a:pPr>
                <a:r>
                  <a:rPr lang="en" sz="1400" b="1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TF</a:t>
                </a:r>
              </a:p>
            </p:txBody>
          </p:sp>
        </p:grpSp>
        <p:sp>
          <p:nvSpPr>
            <p:cNvPr id="317" name="Shape 317"/>
            <p:cNvSpPr/>
            <p:nvPr/>
          </p:nvSpPr>
          <p:spPr>
            <a:xfrm>
              <a:off x="304800" y="1371600"/>
              <a:ext cx="3352800" cy="2743200"/>
            </a:xfrm>
            <a:prstGeom prst="rect">
              <a:avLst/>
            </a:prstGeom>
            <a:noFill/>
            <a:ln w="12700" cap="flat" cmpd="sng">
              <a:solidFill>
                <a:srgbClr val="FF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121900" tIns="60933" rIns="121900" bIns="60933" anchor="ctr" anchorCtr="0">
              <a:noAutofit/>
            </a:bodyPr>
            <a:lstStyle/>
            <a:p>
              <a:pPr algn="ctr">
                <a:buClr>
                  <a:srgbClr val="000000"/>
                </a:buClr>
              </a:pP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Shape 318"/>
            <p:cNvSpPr/>
            <p:nvPr/>
          </p:nvSpPr>
          <p:spPr>
            <a:xfrm>
              <a:off x="1676400" y="1524000"/>
              <a:ext cx="381000" cy="291000"/>
            </a:xfrm>
            <a:prstGeom prst="mathPlus">
              <a:avLst>
                <a:gd name="adj1" fmla="val 23520"/>
              </a:avLst>
            </a:prstGeom>
            <a:solidFill>
              <a:srgbClr val="FF0000"/>
            </a:solidFill>
            <a:ln>
              <a:noFill/>
            </a:ln>
          </p:spPr>
          <p:txBody>
            <a:bodyPr lIns="121900" tIns="60933" rIns="121900" bIns="60933" anchor="ctr" anchorCtr="0">
              <a:noAutofit/>
            </a:bodyPr>
            <a:lstStyle/>
            <a:p>
              <a:pPr algn="ctr">
                <a:buClr>
                  <a:srgbClr val="000000"/>
                </a:buClr>
              </a:pP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9" name="Shape 319"/>
          <p:cNvSpPr txBox="1"/>
          <p:nvPr/>
        </p:nvSpPr>
        <p:spPr>
          <a:xfrm>
            <a:off x="1721433" y="1712299"/>
            <a:ext cx="5867600" cy="4717600"/>
          </a:xfrm>
          <a:prstGeom prst="rect">
            <a:avLst/>
          </a:prstGeom>
          <a:noFill/>
          <a:ln>
            <a:noFill/>
          </a:ln>
        </p:spPr>
        <p:txBody>
          <a:bodyPr lIns="121900" tIns="60933" rIns="121900" bIns="60933" anchor="t" anchorCtr="0">
            <a:noAutofit/>
          </a:bodyPr>
          <a:lstStyle/>
          <a:p>
            <a:pPr marL="274313" indent="-274313">
              <a:buClr>
                <a:schemeClr val="accent3"/>
              </a:buClr>
              <a:buSzPct val="92625"/>
              <a:buFont typeface="Noto Sans Symbols"/>
              <a:buChar char="●"/>
            </a:pPr>
            <a:r>
              <a:rPr lang="en" sz="26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Positive class of genomic sequences bound a transcription factor of interest</a:t>
            </a:r>
          </a:p>
          <a:p>
            <a:pPr marL="274313" indent="-274313">
              <a:spcBef>
                <a:spcPts val="480"/>
              </a:spcBef>
              <a:buClr>
                <a:schemeClr val="accent3"/>
              </a:buClr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74313" indent="-274313">
              <a:spcBef>
                <a:spcPts val="520"/>
              </a:spcBef>
              <a:buClr>
                <a:schemeClr val="accent3"/>
              </a:buClr>
            </a:pPr>
            <a:endParaRPr sz="26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74313" indent="-274313">
              <a:spcBef>
                <a:spcPts val="520"/>
              </a:spcBef>
              <a:buClr>
                <a:schemeClr val="accent3"/>
              </a:buClr>
            </a:pPr>
            <a:endParaRPr sz="26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74313" indent="-274313">
              <a:spcBef>
                <a:spcPts val="520"/>
              </a:spcBef>
              <a:buClr>
                <a:schemeClr val="accent3"/>
              </a:buClr>
            </a:pPr>
            <a:endParaRPr sz="26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74313" indent="-274313">
              <a:spcBef>
                <a:spcPts val="520"/>
              </a:spcBef>
              <a:buClr>
                <a:schemeClr val="accent3"/>
              </a:buClr>
            </a:pPr>
            <a:endParaRPr sz="26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74313" indent="-274313">
              <a:spcBef>
                <a:spcPts val="520"/>
              </a:spcBef>
              <a:buClr>
                <a:schemeClr val="accent3"/>
              </a:buClr>
              <a:buSzPct val="92625"/>
              <a:buFont typeface="Noto Sans Symbols"/>
              <a:buChar char="●"/>
            </a:pPr>
            <a:r>
              <a:rPr lang="en" sz="260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Negative class of genomic sequences not bound by a transcription factor of interest</a:t>
            </a:r>
          </a:p>
        </p:txBody>
      </p:sp>
      <p:sp>
        <p:nvSpPr>
          <p:cNvPr id="320" name="Shape 320"/>
          <p:cNvSpPr txBox="1"/>
          <p:nvPr/>
        </p:nvSpPr>
        <p:spPr>
          <a:xfrm>
            <a:off x="1088772" y="2972121"/>
            <a:ext cx="6323600" cy="1354400"/>
          </a:xfrm>
          <a:prstGeom prst="rect">
            <a:avLst/>
          </a:prstGeom>
          <a:gradFill>
            <a:gsLst>
              <a:gs pos="0">
                <a:srgbClr val="A6B6DE"/>
              </a:gs>
              <a:gs pos="50000">
                <a:srgbClr val="98AAD9"/>
              </a:gs>
              <a:gs pos="100000">
                <a:srgbClr val="859CD7"/>
              </a:gs>
            </a:gsLst>
            <a:lin ang="5400012" scaled="0"/>
          </a:gradFill>
          <a:ln w="9525" cap="flat" cmpd="sng">
            <a:solidFill>
              <a:schemeClr val="accent5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121900" tIns="60933" rIns="121900" bIns="60933" anchor="t" anchorCtr="0">
            <a:noAutofit/>
          </a:bodyPr>
          <a:lstStyle/>
          <a:p>
            <a:pPr algn="ctr">
              <a:buClr>
                <a:schemeClr val="dk1"/>
              </a:buClr>
              <a:buSzPct val="25000"/>
            </a:pPr>
            <a:r>
              <a:rPr lang="en" sz="2667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Can we learn patterns in the DNA sequence that distinguish these 2 classes of genomic sequences?</a:t>
            </a:r>
          </a:p>
        </p:txBody>
      </p:sp>
      <p:sp>
        <p:nvSpPr>
          <p:cNvPr id="321" name="Shape 321"/>
          <p:cNvSpPr txBox="1"/>
          <p:nvPr/>
        </p:nvSpPr>
        <p:spPr>
          <a:xfrm>
            <a:off x="415593" y="189840"/>
            <a:ext cx="11360800" cy="14464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b" anchorCtr="0">
            <a:noAutofit/>
          </a:bodyPr>
          <a:lstStyle/>
          <a:p>
            <a:pPr algn="ctr">
              <a:buClr>
                <a:srgbClr val="000000"/>
              </a:buClr>
              <a:buSzPct val="25000"/>
            </a:pPr>
            <a:r>
              <a:rPr lang="en" sz="4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Learning patterns </a:t>
            </a:r>
            <a:r>
              <a:rPr lang="en" sz="4800"/>
              <a:t>in</a:t>
            </a:r>
            <a:r>
              <a:rPr lang="en" sz="4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regulatory DNA sequence</a:t>
            </a:r>
          </a:p>
        </p:txBody>
      </p:sp>
    </p:spTree>
    <p:extLst>
      <p:ext uri="{BB962C8B-B14F-4D97-AF65-F5344CB8AC3E}">
        <p14:creationId xmlns:p14="http://schemas.microsoft.com/office/powerpoint/2010/main" val="39270978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Predicting binding in new cell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Sequence is static across cell types.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A sequence only model cannot generate cell-type specific binding predictions with no other input.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We need an some other type of input data type that provides some information about cell-type specific use of DNA sequence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7436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tac_animation_v4.1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00283" y="753035"/>
            <a:ext cx="8200139" cy="593877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191810" y="6386137"/>
            <a:ext cx="44761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 dirty="0"/>
              <a:t>Greenleaf lab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1682" y="123078"/>
            <a:ext cx="10515600" cy="629957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Chromatin accessibility</a:t>
            </a:r>
          </a:p>
        </p:txBody>
      </p:sp>
    </p:spTree>
    <p:extLst>
      <p:ext uri="{BB962C8B-B14F-4D97-AF65-F5344CB8AC3E}">
        <p14:creationId xmlns:p14="http://schemas.microsoft.com/office/powerpoint/2010/main" val="76963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/>
          <a:srcRect l="15913" t="34187" r="782"/>
          <a:stretch/>
        </p:blipFill>
        <p:spPr>
          <a:xfrm>
            <a:off x="2790825" y="3828605"/>
            <a:ext cx="6496050" cy="84348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 cstate="print"/>
          <a:srcRect t="29936" b="4323"/>
          <a:stretch/>
        </p:blipFill>
        <p:spPr>
          <a:xfrm>
            <a:off x="3891419" y="1266825"/>
            <a:ext cx="4340582" cy="1181100"/>
          </a:xfrm>
          <a:prstGeom prst="rect">
            <a:avLst/>
          </a:prstGeom>
        </p:spPr>
      </p:pic>
      <p:sp>
        <p:nvSpPr>
          <p:cNvPr id="6" name="Down Arrow 5"/>
          <p:cNvSpPr/>
          <p:nvPr/>
        </p:nvSpPr>
        <p:spPr>
          <a:xfrm>
            <a:off x="5827794" y="2479436"/>
            <a:ext cx="467832" cy="122339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518910" y="2646424"/>
            <a:ext cx="3115340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Read both ends and</a:t>
            </a:r>
          </a:p>
          <a:p>
            <a:r>
              <a:rPr lang="en-US" sz="2400" dirty="0"/>
              <a:t>map to genome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446076" y="4672087"/>
            <a:ext cx="76991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ATAC-</a:t>
            </a:r>
            <a:r>
              <a:rPr lang="en-US" sz="2800" dirty="0" err="1"/>
              <a:t>seq</a:t>
            </a:r>
            <a:r>
              <a:rPr lang="en-US" sz="2800" dirty="0"/>
              <a:t> peaks identify accessible control elements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162898" y="6450208"/>
            <a:ext cx="44761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err="1"/>
              <a:t>Buenrostro</a:t>
            </a:r>
            <a:r>
              <a:rPr lang="en-US" dirty="0"/>
              <a:t> et al. (2013) Nature Methods.</a:t>
            </a:r>
          </a:p>
        </p:txBody>
      </p:sp>
    </p:spTree>
    <p:extLst>
      <p:ext uri="{BB962C8B-B14F-4D97-AF65-F5344CB8AC3E}">
        <p14:creationId xmlns:p14="http://schemas.microsoft.com/office/powerpoint/2010/main" val="4180363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04800" y="0"/>
            <a:ext cx="11430000" cy="1019908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/>
              <a:t>Chromatin accessibility ~= sum (ChIP-seq for all DNA binding proteins)</a:t>
            </a:r>
          </a:p>
        </p:txBody>
      </p:sp>
      <p:pic>
        <p:nvPicPr>
          <p:cNvPr id="4" name="Picture 3" descr="nature11232-f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331" r="45417"/>
          <a:stretch/>
        </p:blipFill>
        <p:spPr bwMode="auto">
          <a:xfrm>
            <a:off x="963448" y="827884"/>
            <a:ext cx="3402363" cy="5899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401235" y="1515688"/>
            <a:ext cx="612737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Peaks of chromatin accessibility signal at specific genomic locations tells us “something binds there”</a:t>
            </a:r>
          </a:p>
          <a:p>
            <a:endParaRPr lang="en-US" sz="2400" dirty="0"/>
          </a:p>
          <a:p>
            <a:r>
              <a:rPr lang="en-US" sz="2400" dirty="0"/>
              <a:t>BUT we don’t know who binds there.</a:t>
            </a:r>
          </a:p>
          <a:p>
            <a:endParaRPr lang="en-US" sz="2400" dirty="0"/>
          </a:p>
          <a:p>
            <a:r>
              <a:rPr lang="en-US" sz="2400" dirty="0"/>
              <a:t>Sequence patterns could tell us who binds there!</a:t>
            </a:r>
          </a:p>
          <a:p>
            <a:endParaRPr lang="en-US" sz="2400" dirty="0"/>
          </a:p>
          <a:p>
            <a:r>
              <a:rPr lang="en-US" sz="2400" dirty="0"/>
              <a:t>Integrate sequence + chromatin accessibility patterns to predict TF binding events (from ChIP-seq data)!</a:t>
            </a:r>
          </a:p>
        </p:txBody>
      </p:sp>
    </p:spTree>
    <p:extLst>
      <p:ext uri="{BB962C8B-B14F-4D97-AF65-F5344CB8AC3E}">
        <p14:creationId xmlns:p14="http://schemas.microsoft.com/office/powerpoint/2010/main" val="22980379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09" t="50752" r="13082" b="46074"/>
          <a:stretch/>
        </p:blipFill>
        <p:spPr>
          <a:xfrm>
            <a:off x="2117366" y="1196132"/>
            <a:ext cx="7426914" cy="42334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364" y="6495"/>
            <a:ext cx="11698941" cy="1206213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/>
              <a:t>CNN filters for learning patterns from chromatin accessibility data</a:t>
            </a:r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A575A-149D-4863-8D7F-D2249EDFCB75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09" t="66668" r="13082" b="15556"/>
          <a:stretch/>
        </p:blipFill>
        <p:spPr>
          <a:xfrm>
            <a:off x="2121542" y="3294044"/>
            <a:ext cx="7426914" cy="2371073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2901336" y="3418006"/>
            <a:ext cx="652433" cy="960054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35"/>
          <p:cNvGrpSpPr/>
          <p:nvPr/>
        </p:nvGrpSpPr>
        <p:grpSpPr>
          <a:xfrm>
            <a:off x="2140946" y="1311007"/>
            <a:ext cx="7403335" cy="5026078"/>
            <a:chOff x="4234948" y="2310580"/>
            <a:chExt cx="4909051" cy="4105780"/>
          </a:xfrm>
        </p:grpSpPr>
        <p:sp>
          <p:nvSpPr>
            <p:cNvPr id="29" name="Rectangle 28"/>
            <p:cNvSpPr/>
            <p:nvPr/>
          </p:nvSpPr>
          <p:spPr>
            <a:xfrm>
              <a:off x="4234948" y="2310580"/>
              <a:ext cx="4909051" cy="26960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5" name="Group 34"/>
            <p:cNvGrpSpPr/>
            <p:nvPr/>
          </p:nvGrpSpPr>
          <p:grpSpPr>
            <a:xfrm>
              <a:off x="4739153" y="4817811"/>
              <a:ext cx="4266566" cy="1598549"/>
              <a:chOff x="4739153" y="4817811"/>
              <a:chExt cx="4266566" cy="1598549"/>
            </a:xfrm>
          </p:grpSpPr>
          <p:cxnSp>
            <p:nvCxnSpPr>
              <p:cNvPr id="32" name="Elbow Connector 31"/>
              <p:cNvCxnSpPr/>
              <p:nvPr/>
            </p:nvCxnSpPr>
            <p:spPr>
              <a:xfrm rot="16200000" flipH="1">
                <a:off x="6410320" y="3362953"/>
                <a:ext cx="1140542" cy="4050257"/>
              </a:xfrm>
              <a:prstGeom prst="bentConnector2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TextBox 32"/>
              <p:cNvSpPr txBox="1"/>
              <p:nvPr/>
            </p:nvSpPr>
            <p:spPr>
              <a:xfrm>
                <a:off x="4739153" y="6039228"/>
                <a:ext cx="4139426" cy="3771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Scan </a:t>
                </a:r>
                <a:r>
                  <a:rPr lang="en-US" sz="2400" dirty="0" smtClean="0"/>
                  <a:t>chromatin accessibility </a:t>
                </a:r>
                <a:r>
                  <a:rPr lang="en-US" sz="2400" dirty="0"/>
                  <a:t>profile using filter</a:t>
                </a:r>
              </a:p>
            </p:txBody>
          </p:sp>
        </p:grpSp>
      </p:grpSp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09" t="54056" r="13082" b="34549"/>
          <a:stretch/>
        </p:blipFill>
        <p:spPr>
          <a:xfrm>
            <a:off x="2129155" y="1686033"/>
            <a:ext cx="7426914" cy="1519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519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5927" y="13760"/>
            <a:ext cx="10379237" cy="962457"/>
          </a:xfrm>
        </p:spPr>
        <p:txBody>
          <a:bodyPr>
            <a:noAutofit/>
          </a:bodyPr>
          <a:lstStyle/>
          <a:p>
            <a:r>
              <a:rPr lang="en" sz="4000" dirty="0" smtClean="0"/>
              <a:t>Multi-modal integrative model</a:t>
            </a:r>
            <a:endParaRPr lang="en-US" sz="4000" dirty="0"/>
          </a:p>
        </p:txBody>
      </p:sp>
      <p:sp>
        <p:nvSpPr>
          <p:cNvPr id="3" name="TextBox 2"/>
          <p:cNvSpPr txBox="1"/>
          <p:nvPr/>
        </p:nvSpPr>
        <p:spPr>
          <a:xfrm>
            <a:off x="8758496" y="1349076"/>
            <a:ext cx="1817347" cy="64633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Multi-task learning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2196353" y="860612"/>
            <a:ext cx="8268811" cy="5846905"/>
            <a:chOff x="3407446" y="1694919"/>
            <a:chExt cx="7057718" cy="5012598"/>
          </a:xfrm>
        </p:grpSpPr>
        <p:cxnSp>
          <p:nvCxnSpPr>
            <p:cNvPr id="123" name="Shape 215"/>
            <p:cNvCxnSpPr/>
            <p:nvPr/>
          </p:nvCxnSpPr>
          <p:spPr>
            <a:xfrm>
              <a:off x="8617213" y="3639475"/>
              <a:ext cx="22200" cy="2303400"/>
            </a:xfrm>
            <a:prstGeom prst="straightConnector1">
              <a:avLst/>
            </a:prstGeom>
            <a:noFill/>
            <a:ln w="38100" cap="flat">
              <a:solidFill>
                <a:srgbClr val="9B2D1F"/>
              </a:solidFill>
              <a:prstDash val="solid"/>
              <a:round/>
              <a:headEnd type="none" w="lg" len="lg"/>
              <a:tailEnd type="none" w="lg" len="lg"/>
            </a:ln>
          </p:spPr>
        </p:cxnSp>
        <p:grpSp>
          <p:nvGrpSpPr>
            <p:cNvPr id="5" name="Group 4"/>
            <p:cNvGrpSpPr/>
            <p:nvPr/>
          </p:nvGrpSpPr>
          <p:grpSpPr>
            <a:xfrm>
              <a:off x="4564194" y="1694919"/>
              <a:ext cx="3872292" cy="1422854"/>
              <a:chOff x="72371" y="1873273"/>
              <a:chExt cx="3872292" cy="1422854"/>
            </a:xfrm>
          </p:grpSpPr>
          <p:cxnSp>
            <p:nvCxnSpPr>
              <p:cNvPr id="214" name="Shape 214"/>
              <p:cNvCxnSpPr/>
              <p:nvPr/>
            </p:nvCxnSpPr>
            <p:spPr>
              <a:xfrm flipH="1">
                <a:off x="2513814" y="2785024"/>
                <a:ext cx="589414" cy="437743"/>
              </a:xfrm>
              <a:prstGeom prst="straightConnector1">
                <a:avLst/>
              </a:prstGeom>
              <a:noFill/>
              <a:ln w="38100" cap="flat">
                <a:solidFill>
                  <a:srgbClr val="9B2D1F"/>
                </a:solidFill>
                <a:prstDash val="solid"/>
                <a:round/>
                <a:headEnd type="none" w="lg" len="lg"/>
                <a:tailEnd type="none" w="lg" len="lg"/>
              </a:ln>
            </p:spPr>
          </p:cxnSp>
          <p:sp>
            <p:nvSpPr>
              <p:cNvPr id="227" name="Shape 227"/>
              <p:cNvSpPr txBox="1"/>
              <p:nvPr/>
            </p:nvSpPr>
            <p:spPr>
              <a:xfrm>
                <a:off x="2919263" y="2529925"/>
                <a:ext cx="1025400" cy="215099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algn="ctr">
                  <a:buSzPct val="25000"/>
                </a:pPr>
                <a:r>
                  <a:rPr lang="en" sz="16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TF8</a:t>
                </a:r>
              </a:p>
            </p:txBody>
          </p:sp>
          <p:sp>
            <p:nvSpPr>
              <p:cNvPr id="228" name="Shape 228"/>
              <p:cNvSpPr txBox="1"/>
              <p:nvPr/>
            </p:nvSpPr>
            <p:spPr>
              <a:xfrm>
                <a:off x="2692697" y="2220674"/>
                <a:ext cx="935183" cy="20034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algn="ctr">
                  <a:buSzPct val="25000"/>
                </a:pPr>
                <a:r>
                  <a:rPr lang="en" sz="1600" dirty="0">
                    <a:latin typeface="Calibri"/>
                    <a:ea typeface="Calibri"/>
                    <a:cs typeface="Calibri"/>
                    <a:sym typeface="Calibri"/>
                  </a:rPr>
                  <a:t>TF7</a:t>
                </a:r>
              </a:p>
            </p:txBody>
          </p:sp>
          <p:cxnSp>
            <p:nvCxnSpPr>
              <p:cNvPr id="229" name="Shape 229"/>
              <p:cNvCxnSpPr/>
              <p:nvPr/>
            </p:nvCxnSpPr>
            <p:spPr>
              <a:xfrm flipH="1">
                <a:off x="2429935" y="2506515"/>
                <a:ext cx="555177" cy="639665"/>
              </a:xfrm>
              <a:prstGeom prst="straightConnector1">
                <a:avLst/>
              </a:prstGeom>
              <a:noFill/>
              <a:ln w="38100" cap="flat">
                <a:solidFill>
                  <a:srgbClr val="9B2D1F"/>
                </a:solidFill>
                <a:prstDash val="solid"/>
                <a:round/>
                <a:headEnd type="none" w="lg" len="lg"/>
                <a:tailEnd type="none" w="lg" len="lg"/>
              </a:ln>
            </p:spPr>
          </p:cxnSp>
          <p:sp>
            <p:nvSpPr>
              <p:cNvPr id="216" name="Shape 216"/>
              <p:cNvSpPr txBox="1"/>
              <p:nvPr/>
            </p:nvSpPr>
            <p:spPr>
              <a:xfrm>
                <a:off x="1475088" y="3126492"/>
                <a:ext cx="1235100" cy="169635"/>
              </a:xfrm>
              <a:prstGeom prst="rect">
                <a:avLst/>
              </a:prstGeom>
              <a:solidFill>
                <a:srgbClr val="FAD8CB"/>
              </a:solidFill>
              <a:ln w="9525" cap="flat">
                <a:solidFill>
                  <a:srgbClr val="D34817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algn="ctr">
                  <a:buSzPct val="25000"/>
                </a:pPr>
                <a:r>
                  <a:rPr lang="en" sz="1100" dirty="0">
                    <a:latin typeface="Calibri"/>
                    <a:ea typeface="Calibri"/>
                    <a:cs typeface="Calibri"/>
                    <a:sym typeface="Calibri"/>
                  </a:rPr>
                  <a:t>Class Probabiliies</a:t>
                </a:r>
              </a:p>
            </p:txBody>
          </p:sp>
          <p:cxnSp>
            <p:nvCxnSpPr>
              <p:cNvPr id="20" name="Shape 229"/>
              <p:cNvCxnSpPr>
                <a:stCxn id="19" idx="2"/>
              </p:cNvCxnSpPr>
              <p:nvPr/>
            </p:nvCxnSpPr>
            <p:spPr>
              <a:xfrm flipH="1">
                <a:off x="2361667" y="2141627"/>
                <a:ext cx="270498" cy="999200"/>
              </a:xfrm>
              <a:prstGeom prst="straightConnector1">
                <a:avLst/>
              </a:prstGeom>
              <a:noFill/>
              <a:ln w="38100" cap="flat">
                <a:solidFill>
                  <a:srgbClr val="9B2D1F"/>
                </a:solidFill>
                <a:prstDash val="solid"/>
                <a:round/>
                <a:headEnd type="none" w="lg" len="lg"/>
                <a:tailEnd type="none" w="lg" len="lg"/>
              </a:ln>
            </p:spPr>
          </p:cxnSp>
          <p:sp>
            <p:nvSpPr>
              <p:cNvPr id="19" name="Shape 228"/>
              <p:cNvSpPr txBox="1"/>
              <p:nvPr/>
            </p:nvSpPr>
            <p:spPr>
              <a:xfrm>
                <a:off x="2161102" y="1911806"/>
                <a:ext cx="942125" cy="229821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algn="ctr">
                  <a:buSzPct val="25000"/>
                </a:pPr>
                <a:r>
                  <a:rPr lang="en" sz="1600" dirty="0">
                    <a:latin typeface="Calibri"/>
                    <a:ea typeface="Calibri"/>
                    <a:cs typeface="Calibri"/>
                    <a:sym typeface="Calibri"/>
                  </a:rPr>
                  <a:t>TF6</a:t>
                </a:r>
              </a:p>
            </p:txBody>
          </p:sp>
          <p:cxnSp>
            <p:nvCxnSpPr>
              <p:cNvPr id="32" name="Shape 229"/>
              <p:cNvCxnSpPr>
                <a:stCxn id="33" idx="2"/>
              </p:cNvCxnSpPr>
              <p:nvPr/>
            </p:nvCxnSpPr>
            <p:spPr>
              <a:xfrm>
                <a:off x="1918377" y="2093334"/>
                <a:ext cx="262131" cy="1000107"/>
              </a:xfrm>
              <a:prstGeom prst="straightConnector1">
                <a:avLst/>
              </a:prstGeom>
              <a:noFill/>
              <a:ln w="38100" cap="flat">
                <a:solidFill>
                  <a:srgbClr val="9B2D1F"/>
                </a:solidFill>
                <a:prstDash val="solid"/>
                <a:round/>
                <a:headEnd type="none" w="lg" len="lg"/>
                <a:tailEnd type="none" w="lg" len="lg"/>
              </a:ln>
            </p:spPr>
          </p:cxnSp>
          <p:sp>
            <p:nvSpPr>
              <p:cNvPr id="33" name="Shape 228"/>
              <p:cNvSpPr txBox="1"/>
              <p:nvPr/>
            </p:nvSpPr>
            <p:spPr>
              <a:xfrm>
                <a:off x="1475088" y="1873273"/>
                <a:ext cx="886578" cy="220061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algn="ctr">
                  <a:buSzPct val="25000"/>
                </a:pPr>
                <a:r>
                  <a:rPr lang="en" sz="1600" dirty="0">
                    <a:latin typeface="Calibri"/>
                    <a:ea typeface="Calibri"/>
                    <a:cs typeface="Calibri"/>
                    <a:sym typeface="Calibri"/>
                  </a:rPr>
                  <a:t>TF5</a:t>
                </a:r>
              </a:p>
            </p:txBody>
          </p:sp>
          <p:cxnSp>
            <p:nvCxnSpPr>
              <p:cNvPr id="35" name="Shape 229"/>
              <p:cNvCxnSpPr/>
              <p:nvPr/>
            </p:nvCxnSpPr>
            <p:spPr>
              <a:xfrm>
                <a:off x="1036770" y="2383869"/>
                <a:ext cx="791028" cy="742623"/>
              </a:xfrm>
              <a:prstGeom prst="straightConnector1">
                <a:avLst/>
              </a:prstGeom>
              <a:noFill/>
              <a:ln w="38100" cap="flat">
                <a:solidFill>
                  <a:srgbClr val="9B2D1F"/>
                </a:solidFill>
                <a:prstDash val="solid"/>
                <a:round/>
                <a:headEnd type="none" w="lg" len="lg"/>
                <a:tailEnd type="none" w="lg" len="lg"/>
              </a:ln>
            </p:spPr>
          </p:cxnSp>
          <p:sp>
            <p:nvSpPr>
              <p:cNvPr id="36" name="Shape 228"/>
              <p:cNvSpPr txBox="1"/>
              <p:nvPr/>
            </p:nvSpPr>
            <p:spPr>
              <a:xfrm>
                <a:off x="551218" y="2199695"/>
                <a:ext cx="705420" cy="209107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algn="ctr">
                  <a:buSzPct val="25000"/>
                </a:pPr>
                <a:r>
                  <a:rPr lang="en" sz="1600" dirty="0">
                    <a:latin typeface="Calibri"/>
                    <a:ea typeface="Calibri"/>
                    <a:cs typeface="Calibri"/>
                    <a:sym typeface="Calibri"/>
                  </a:rPr>
                  <a:t>TF3</a:t>
                </a:r>
              </a:p>
            </p:txBody>
          </p:sp>
          <p:cxnSp>
            <p:nvCxnSpPr>
              <p:cNvPr id="38" name="Shape 229"/>
              <p:cNvCxnSpPr/>
              <p:nvPr/>
            </p:nvCxnSpPr>
            <p:spPr>
              <a:xfrm>
                <a:off x="1475088" y="2220674"/>
                <a:ext cx="529065" cy="905818"/>
              </a:xfrm>
              <a:prstGeom prst="straightConnector1">
                <a:avLst/>
              </a:prstGeom>
              <a:noFill/>
              <a:ln w="38100" cap="flat">
                <a:solidFill>
                  <a:srgbClr val="9B2D1F"/>
                </a:solidFill>
                <a:prstDash val="solid"/>
                <a:round/>
                <a:headEnd type="none" w="lg" len="lg"/>
                <a:tailEnd type="none" w="lg" len="lg"/>
              </a:ln>
            </p:spPr>
          </p:cxnSp>
          <p:sp>
            <p:nvSpPr>
              <p:cNvPr id="39" name="Shape 228"/>
              <p:cNvSpPr txBox="1"/>
              <p:nvPr/>
            </p:nvSpPr>
            <p:spPr>
              <a:xfrm>
                <a:off x="805904" y="1955822"/>
                <a:ext cx="883567" cy="26485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algn="ctr">
                  <a:buSzPct val="25000"/>
                </a:pPr>
                <a:r>
                  <a:rPr lang="en" sz="1600" dirty="0">
                    <a:latin typeface="Calibri"/>
                    <a:ea typeface="Calibri"/>
                    <a:cs typeface="Calibri"/>
                    <a:sym typeface="Calibri"/>
                  </a:rPr>
                  <a:t>TF4</a:t>
                </a:r>
              </a:p>
            </p:txBody>
          </p:sp>
          <p:cxnSp>
            <p:nvCxnSpPr>
              <p:cNvPr id="41" name="Shape 229"/>
              <p:cNvCxnSpPr/>
              <p:nvPr/>
            </p:nvCxnSpPr>
            <p:spPr>
              <a:xfrm>
                <a:off x="843285" y="2602740"/>
                <a:ext cx="713778" cy="523752"/>
              </a:xfrm>
              <a:prstGeom prst="straightConnector1">
                <a:avLst/>
              </a:prstGeom>
              <a:noFill/>
              <a:ln w="38100" cap="flat">
                <a:solidFill>
                  <a:srgbClr val="9B2D1F"/>
                </a:solidFill>
                <a:prstDash val="solid"/>
                <a:round/>
                <a:headEnd type="none" w="lg" len="lg"/>
                <a:tailEnd type="none" w="lg" len="lg"/>
              </a:ln>
            </p:spPr>
          </p:cxnSp>
          <p:sp>
            <p:nvSpPr>
              <p:cNvPr id="42" name="Shape 228"/>
              <p:cNvSpPr txBox="1"/>
              <p:nvPr/>
            </p:nvSpPr>
            <p:spPr>
              <a:xfrm>
                <a:off x="267124" y="2483929"/>
                <a:ext cx="705420" cy="209107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algn="ctr">
                  <a:buSzPct val="25000"/>
                </a:pPr>
                <a:r>
                  <a:rPr lang="en" sz="1600" dirty="0">
                    <a:latin typeface="Calibri"/>
                    <a:ea typeface="Calibri"/>
                    <a:cs typeface="Calibri"/>
                    <a:sym typeface="Calibri"/>
                  </a:rPr>
                  <a:t>TF2</a:t>
                </a:r>
              </a:p>
            </p:txBody>
          </p:sp>
          <p:cxnSp>
            <p:nvCxnSpPr>
              <p:cNvPr id="44" name="Shape 229"/>
              <p:cNvCxnSpPr>
                <a:endCxn id="216" idx="1"/>
              </p:cNvCxnSpPr>
              <p:nvPr/>
            </p:nvCxnSpPr>
            <p:spPr>
              <a:xfrm>
                <a:off x="801093" y="2975488"/>
                <a:ext cx="673995" cy="235822"/>
              </a:xfrm>
              <a:prstGeom prst="straightConnector1">
                <a:avLst/>
              </a:prstGeom>
              <a:noFill/>
              <a:ln w="38100" cap="flat">
                <a:solidFill>
                  <a:srgbClr val="9B2D1F"/>
                </a:solidFill>
                <a:prstDash val="solid"/>
                <a:round/>
                <a:headEnd type="none" w="lg" len="lg"/>
                <a:tailEnd type="none" w="lg" len="lg"/>
              </a:ln>
            </p:spPr>
          </p:cxnSp>
          <p:sp>
            <p:nvSpPr>
              <p:cNvPr id="45" name="Shape 228"/>
              <p:cNvSpPr txBox="1"/>
              <p:nvPr/>
            </p:nvSpPr>
            <p:spPr>
              <a:xfrm>
                <a:off x="72371" y="2802150"/>
                <a:ext cx="845088" cy="209107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algn="ctr">
                  <a:buSzPct val="25000"/>
                </a:pPr>
                <a:r>
                  <a:rPr lang="en" sz="1600" dirty="0">
                    <a:latin typeface="Calibri"/>
                    <a:ea typeface="Calibri"/>
                    <a:cs typeface="Calibri"/>
                    <a:sym typeface="Calibri"/>
                  </a:rPr>
                  <a:t>TF1</a:t>
                </a:r>
              </a:p>
            </p:txBody>
          </p:sp>
        </p:grpSp>
        <p:grpSp>
          <p:nvGrpSpPr>
            <p:cNvPr id="6" name="Group 5"/>
            <p:cNvGrpSpPr/>
            <p:nvPr/>
          </p:nvGrpSpPr>
          <p:grpSpPr>
            <a:xfrm>
              <a:off x="3407446" y="3142849"/>
              <a:ext cx="6585100" cy="535659"/>
              <a:chOff x="5197584" y="2749948"/>
              <a:chExt cx="2071789" cy="535659"/>
            </a:xfrm>
          </p:grpSpPr>
          <p:cxnSp>
            <p:nvCxnSpPr>
              <p:cNvPr id="63" name="Shape 389"/>
              <p:cNvCxnSpPr>
                <a:endCxn id="94" idx="2"/>
              </p:cNvCxnSpPr>
              <p:nvPr/>
            </p:nvCxnSpPr>
            <p:spPr>
              <a:xfrm>
                <a:off x="6233478" y="2749948"/>
                <a:ext cx="1" cy="535659"/>
              </a:xfrm>
              <a:prstGeom prst="straightConnector1">
                <a:avLst/>
              </a:prstGeom>
              <a:noFill/>
              <a:ln w="38100" cap="flat" cmpd="sng">
                <a:solidFill>
                  <a:srgbClr val="9B2D1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90" name="Shape 394"/>
              <p:cNvSpPr txBox="1"/>
              <p:nvPr/>
            </p:nvSpPr>
            <p:spPr>
              <a:xfrm>
                <a:off x="5197584" y="2898372"/>
                <a:ext cx="2071789" cy="139162"/>
              </a:xfrm>
              <a:prstGeom prst="rect">
                <a:avLst/>
              </a:prstGeom>
              <a:solidFill>
                <a:srgbClr val="FAD8CB"/>
              </a:solidFill>
              <a:ln w="9525" cap="flat" cmpd="sng">
                <a:solidFill>
                  <a:srgbClr val="D34817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algn="ctr">
                  <a:buSzPct val="25000"/>
                </a:pPr>
                <a:r>
                  <a:rPr lang="en" sz="1400" dirty="0">
                    <a:solidFill>
                      <a:schemeClr val="dk1"/>
                    </a:solidFill>
                    <a:ea typeface="Calibri"/>
                    <a:cs typeface="Calibri"/>
                    <a:sym typeface="Calibri"/>
                  </a:rPr>
                  <a:t>2</a:t>
                </a:r>
                <a:r>
                  <a:rPr lang="en" sz="1400" baseline="30000" dirty="0">
                    <a:solidFill>
                      <a:schemeClr val="dk1"/>
                    </a:solidFill>
                    <a:ea typeface="Calibri"/>
                    <a:cs typeface="Calibri"/>
                    <a:sym typeface="Calibri"/>
                  </a:rPr>
                  <a:t>nd</a:t>
                </a:r>
                <a:r>
                  <a:rPr lang="en" sz="1400" dirty="0">
                    <a:solidFill>
                      <a:schemeClr val="dk1"/>
                    </a:solidFill>
                    <a:ea typeface="Calibri"/>
                    <a:cs typeface="Calibri"/>
                    <a:sym typeface="Calibri"/>
                  </a:rPr>
                  <a:t> FC Layer</a:t>
                </a:r>
              </a:p>
            </p:txBody>
          </p:sp>
          <p:sp>
            <p:nvSpPr>
              <p:cNvPr id="94" name="Shape 391"/>
              <p:cNvSpPr txBox="1"/>
              <p:nvPr/>
            </p:nvSpPr>
            <p:spPr>
              <a:xfrm>
                <a:off x="5197584" y="3146445"/>
                <a:ext cx="2071789" cy="139162"/>
              </a:xfrm>
              <a:prstGeom prst="rect">
                <a:avLst/>
              </a:prstGeom>
              <a:solidFill>
                <a:srgbClr val="FAD8CB"/>
              </a:solidFill>
              <a:ln w="9525" cap="flat" cmpd="sng">
                <a:solidFill>
                  <a:srgbClr val="D34817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algn="ctr">
                  <a:buSzPct val="25000"/>
                </a:pPr>
                <a:r>
                  <a:rPr lang="en" sz="1400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1</a:t>
                </a:r>
                <a:r>
                  <a:rPr lang="en" sz="1400" baseline="30000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st</a:t>
                </a:r>
                <a:r>
                  <a:rPr lang="en" sz="1400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FC Layer</a:t>
                </a:r>
              </a:p>
            </p:txBody>
          </p:sp>
        </p:grpSp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75377" y="3873645"/>
              <a:ext cx="3689787" cy="2335973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7551763" y="6338184"/>
              <a:ext cx="29134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1.5 </a:t>
              </a:r>
              <a:r>
                <a:rPr lang="en-US" b="1" dirty="0" err="1"/>
                <a:t>Kbp</a:t>
              </a:r>
              <a:r>
                <a:rPr lang="en-US" b="1" dirty="0"/>
                <a:t> raw DNA sequence</a:t>
              </a:r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3460616" y="3682634"/>
              <a:ext cx="3148160" cy="3024883"/>
              <a:chOff x="1327016" y="3682633"/>
              <a:chExt cx="3148160" cy="3024883"/>
            </a:xfrm>
          </p:grpSpPr>
          <p:grpSp>
            <p:nvGrpSpPr>
              <p:cNvPr id="114" name="Group 113"/>
              <p:cNvGrpSpPr/>
              <p:nvPr/>
            </p:nvGrpSpPr>
            <p:grpSpPr>
              <a:xfrm>
                <a:off x="1896146" y="3682633"/>
                <a:ext cx="1716600" cy="2303400"/>
                <a:chOff x="1247688" y="3297792"/>
                <a:chExt cx="1716600" cy="2303400"/>
              </a:xfrm>
            </p:grpSpPr>
            <p:cxnSp>
              <p:nvCxnSpPr>
                <p:cNvPr id="115" name="Shape 215"/>
                <p:cNvCxnSpPr/>
                <p:nvPr/>
              </p:nvCxnSpPr>
              <p:spPr>
                <a:xfrm>
                  <a:off x="2099363" y="3297792"/>
                  <a:ext cx="22200" cy="2303400"/>
                </a:xfrm>
                <a:prstGeom prst="straightConnector1">
                  <a:avLst/>
                </a:prstGeom>
                <a:noFill/>
                <a:ln w="38100" cap="flat">
                  <a:solidFill>
                    <a:srgbClr val="9B2D1F"/>
                  </a:solidFill>
                  <a:prstDash val="solid"/>
                  <a:round/>
                  <a:headEnd type="none" w="lg" len="lg"/>
                  <a:tailEnd type="none" w="lg" len="lg"/>
                </a:ln>
              </p:spPr>
            </p:cxnSp>
            <p:sp>
              <p:nvSpPr>
                <p:cNvPr id="119" name="Shape 223"/>
                <p:cNvSpPr txBox="1"/>
                <p:nvPr/>
              </p:nvSpPr>
              <p:spPr>
                <a:xfrm>
                  <a:off x="1247688" y="3507332"/>
                  <a:ext cx="1716600" cy="301752"/>
                </a:xfrm>
                <a:prstGeom prst="rect">
                  <a:avLst/>
                </a:prstGeom>
                <a:solidFill>
                  <a:srgbClr val="FAD8CB"/>
                </a:solidFill>
                <a:ln w="9525" cap="flat">
                  <a:solidFill>
                    <a:srgbClr val="D34817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45700" rIns="91425" bIns="45700" anchor="ctr" anchorCtr="0">
                  <a:noAutofit/>
                </a:bodyPr>
                <a:lstStyle/>
                <a:p>
                  <a:pPr algn="ctr">
                    <a:buSzPct val="25000"/>
                  </a:pPr>
                  <a:r>
                    <a:rPr lang="en" sz="1000" dirty="0">
                      <a:latin typeface="Calibri"/>
                      <a:ea typeface="Calibri"/>
                      <a:cs typeface="Calibri"/>
                      <a:sym typeface="Calibri"/>
                    </a:rPr>
                    <a:t>2nd set of Convolutional Maps</a:t>
                  </a:r>
                </a:p>
              </p:txBody>
            </p:sp>
          </p:grpSp>
          <p:sp>
            <p:nvSpPr>
              <p:cNvPr id="61" name="TextBox 60"/>
              <p:cNvSpPr txBox="1"/>
              <p:nvPr/>
            </p:nvSpPr>
            <p:spPr>
              <a:xfrm>
                <a:off x="1327016" y="6338184"/>
                <a:ext cx="314816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1.5 </a:t>
                </a:r>
                <a:r>
                  <a:rPr lang="en-US" b="1" dirty="0" err="1"/>
                  <a:t>Kbp</a:t>
                </a:r>
                <a:r>
                  <a:rPr lang="en-US" b="1" dirty="0"/>
                  <a:t> 1D DNase-</a:t>
                </a:r>
                <a:r>
                  <a:rPr lang="en-US" b="1" dirty="0" err="1"/>
                  <a:t>seq</a:t>
                </a:r>
                <a:r>
                  <a:rPr lang="en-US" b="1" dirty="0"/>
                  <a:t> profile</a:t>
                </a:r>
              </a:p>
            </p:txBody>
          </p:sp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27016" y="4453534"/>
                <a:ext cx="2886009" cy="1823185"/>
              </a:xfrm>
              <a:prstGeom prst="rect">
                <a:avLst/>
              </a:prstGeom>
            </p:spPr>
          </p:pic>
        </p:grpSp>
      </p:grpSp>
      <p:sp>
        <p:nvSpPr>
          <p:cNvPr id="40" name="TextBox 39"/>
          <p:cNvSpPr txBox="1"/>
          <p:nvPr/>
        </p:nvSpPr>
        <p:spPr>
          <a:xfrm>
            <a:off x="330933" y="5733084"/>
            <a:ext cx="1817347" cy="64633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Multi-modal input</a:t>
            </a:r>
          </a:p>
        </p:txBody>
      </p:sp>
    </p:spTree>
    <p:extLst>
      <p:ext uri="{BB962C8B-B14F-4D97-AF65-F5344CB8AC3E}">
        <p14:creationId xmlns:p14="http://schemas.microsoft.com/office/powerpoint/2010/main" val="3033182297"/>
      </p:ext>
    </p:extLst>
  </p:cSld>
  <p:clrMapOvr>
    <a:masterClrMapping/>
  </p:clrMapOvr>
  <p:transition spd="slow">
    <p:cut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055073" cy="183685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6512423"/>
            <a:ext cx="414169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3"/>
              </a:rPr>
              <a:t>http://www.nature.com/nbt/journal/v33/n8/full/nbt.3300.html</a:t>
            </a:r>
            <a:r>
              <a:rPr lang="en-US" sz="1200" dirty="0"/>
              <a:t>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3546" y="1047359"/>
            <a:ext cx="7774360" cy="512568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2753" y="2601063"/>
            <a:ext cx="3453887" cy="1961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5815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0271" y="-21482"/>
            <a:ext cx="10515600" cy="1325563"/>
          </a:xfrm>
        </p:spPr>
        <p:txBody>
          <a:bodyPr>
            <a:noAutofit/>
          </a:bodyPr>
          <a:lstStyle/>
          <a:p>
            <a:r>
              <a:rPr lang="en-US" b="1" dirty="0"/>
              <a:t>Performance </a:t>
            </a:r>
            <a:r>
              <a:rPr lang="en-US" b="1" dirty="0" smtClean="0"/>
              <a:t>evaluation</a:t>
            </a:r>
            <a:endParaRPr lang="en-US" b="1" dirty="0"/>
          </a:p>
        </p:txBody>
      </p:sp>
      <p:grpSp>
        <p:nvGrpSpPr>
          <p:cNvPr id="4" name="Group 3"/>
          <p:cNvGrpSpPr/>
          <p:nvPr/>
        </p:nvGrpSpPr>
        <p:grpSpPr>
          <a:xfrm>
            <a:off x="400007" y="1091936"/>
            <a:ext cx="4829345" cy="5675478"/>
            <a:chOff x="1643920" y="1133125"/>
            <a:chExt cx="4829345" cy="5675478"/>
          </a:xfrm>
        </p:grpSpPr>
        <p:grpSp>
          <p:nvGrpSpPr>
            <p:cNvPr id="9" name="Group 8"/>
            <p:cNvGrpSpPr/>
            <p:nvPr/>
          </p:nvGrpSpPr>
          <p:grpSpPr>
            <a:xfrm>
              <a:off x="1643921" y="1516388"/>
              <a:ext cx="3647846" cy="4977974"/>
              <a:chOff x="119921" y="1824863"/>
              <a:chExt cx="3647846" cy="4977974"/>
            </a:xfrm>
          </p:grpSpPr>
          <p:grpSp>
            <p:nvGrpSpPr>
              <p:cNvPr id="13" name="Group 12"/>
              <p:cNvGrpSpPr/>
              <p:nvPr/>
            </p:nvGrpSpPr>
            <p:grpSpPr>
              <a:xfrm>
                <a:off x="119921" y="2361390"/>
                <a:ext cx="3647846" cy="4441447"/>
                <a:chOff x="1640250" y="1491055"/>
                <a:chExt cx="3647846" cy="4441447"/>
              </a:xfrm>
            </p:grpSpPr>
            <p:sp>
              <p:nvSpPr>
                <p:cNvPr id="10" name="TextBox 9"/>
                <p:cNvSpPr txBox="1"/>
                <p:nvPr/>
              </p:nvSpPr>
              <p:spPr>
                <a:xfrm rot="16200000">
                  <a:off x="149259" y="2982046"/>
                  <a:ext cx="3505201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800" dirty="0"/>
                    <a:t>Integrative Deep CNN</a:t>
                  </a:r>
                </a:p>
              </p:txBody>
            </p:sp>
            <p:sp>
              <p:nvSpPr>
                <p:cNvPr id="12" name="TextBox 11"/>
                <p:cNvSpPr txBox="1"/>
                <p:nvPr/>
              </p:nvSpPr>
              <p:spPr>
                <a:xfrm>
                  <a:off x="3624543" y="5409282"/>
                  <a:ext cx="1663553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800" dirty="0" err="1"/>
                    <a:t>DeepBind</a:t>
                  </a:r>
                  <a:endParaRPr lang="en-US" sz="2800" dirty="0"/>
                </a:p>
              </p:txBody>
            </p:sp>
          </p:grpSp>
          <p:sp>
            <p:nvSpPr>
              <p:cNvPr id="6" name="Rectangle 5"/>
              <p:cNvSpPr/>
              <p:nvPr/>
            </p:nvSpPr>
            <p:spPr>
              <a:xfrm>
                <a:off x="2120046" y="1824863"/>
                <a:ext cx="150175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/>
                  <a:t>40 diverse TFs</a:t>
                </a:r>
              </a:p>
            </p:txBody>
          </p:sp>
        </p:grpSp>
        <p:sp>
          <p:nvSpPr>
            <p:cNvPr id="17" name="TextBox 16"/>
            <p:cNvSpPr txBox="1"/>
            <p:nvPr/>
          </p:nvSpPr>
          <p:spPr>
            <a:xfrm>
              <a:off x="3224395" y="6439271"/>
              <a:ext cx="22962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 (</a:t>
              </a:r>
              <a:r>
                <a:rPr lang="en-US" dirty="0" err="1"/>
                <a:t>Alipanahi</a:t>
              </a:r>
              <a:r>
                <a:rPr lang="en-US" dirty="0"/>
                <a:t> et al. 2015)</a:t>
              </a:r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09" t="14142" r="14009" b="6708"/>
            <a:stretch/>
          </p:blipFill>
          <p:spPr>
            <a:xfrm>
              <a:off x="2266325" y="1885720"/>
              <a:ext cx="4206940" cy="4195367"/>
            </a:xfrm>
            <a:prstGeom prst="rect">
              <a:avLst/>
            </a:prstGeom>
          </p:spPr>
        </p:pic>
        <p:sp>
          <p:nvSpPr>
            <p:cNvPr id="27" name="TextBox 26"/>
            <p:cNvSpPr txBox="1"/>
            <p:nvPr/>
          </p:nvSpPr>
          <p:spPr>
            <a:xfrm>
              <a:off x="1643920" y="1133125"/>
              <a:ext cx="47321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Area under </a:t>
              </a:r>
              <a:r>
                <a:rPr lang="en-US" b="1" dirty="0" smtClean="0">
                  <a:solidFill>
                    <a:srgbClr val="FF0000"/>
                  </a:solidFill>
                </a:rPr>
                <a:t>Receiver Operating Curve (</a:t>
              </a:r>
              <a:r>
                <a:rPr lang="en-US" b="1" dirty="0" err="1" smtClean="0">
                  <a:solidFill>
                    <a:srgbClr val="FF0000"/>
                  </a:solidFill>
                </a:rPr>
                <a:t>auROC</a:t>
              </a:r>
              <a:r>
                <a:rPr lang="en-US" b="1" dirty="0" smtClean="0">
                  <a:solidFill>
                    <a:srgbClr val="FF0000"/>
                  </a:solidFill>
                </a:rPr>
                <a:t>)</a:t>
              </a:r>
              <a:endParaRPr lang="en-US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29" name="TextBox 28"/>
          <p:cNvSpPr txBox="1"/>
          <p:nvPr/>
        </p:nvSpPr>
        <p:spPr>
          <a:xfrm flipH="1">
            <a:off x="8113948" y="131394"/>
            <a:ext cx="388565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u="sng" dirty="0" err="1" smtClean="0"/>
              <a:t>auROCs</a:t>
            </a:r>
            <a:r>
              <a:rPr lang="en-US" sz="2400" b="1" u="sng" dirty="0" smtClean="0"/>
              <a:t> look great!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u="sng" dirty="0"/>
              <a:t>Hurray! </a:t>
            </a:r>
            <a:r>
              <a:rPr lang="en-US" sz="2400" b="1" u="sng" dirty="0" smtClean="0"/>
              <a:t>Looks like we don’t need ChIP-seq data any more! </a:t>
            </a:r>
            <a:endParaRPr lang="en-US" sz="2400" b="1" u="sng" dirty="0"/>
          </a:p>
        </p:txBody>
      </p:sp>
      <p:grpSp>
        <p:nvGrpSpPr>
          <p:cNvPr id="7" name="Group 6"/>
          <p:cNvGrpSpPr/>
          <p:nvPr/>
        </p:nvGrpSpPr>
        <p:grpSpPr>
          <a:xfrm>
            <a:off x="6245745" y="1914439"/>
            <a:ext cx="5455966" cy="4538734"/>
            <a:chOff x="6245745" y="1914439"/>
            <a:chExt cx="5455966" cy="4538734"/>
          </a:xfrm>
        </p:grpSpPr>
        <p:pic>
          <p:nvPicPr>
            <p:cNvPr id="28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45745" y="1914439"/>
              <a:ext cx="4158643" cy="30066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" name="Picture 2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0385"/>
            <a:stretch/>
          </p:blipFill>
          <p:spPr bwMode="auto">
            <a:xfrm>
              <a:off x="6245745" y="5025849"/>
              <a:ext cx="5455966" cy="14273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Oval 4"/>
            <p:cNvSpPr/>
            <p:nvPr/>
          </p:nvSpPr>
          <p:spPr>
            <a:xfrm>
              <a:off x="9135762" y="4921137"/>
              <a:ext cx="551935" cy="367555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/>
            <p:cNvSpPr/>
            <p:nvPr/>
          </p:nvSpPr>
          <p:spPr>
            <a:xfrm>
              <a:off x="9135762" y="5645250"/>
              <a:ext cx="551935" cy="367555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497404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74869"/>
            <a:ext cx="10515600" cy="1325563"/>
          </a:xfrm>
        </p:spPr>
        <p:txBody>
          <a:bodyPr/>
          <a:lstStyle/>
          <a:p>
            <a:r>
              <a:rPr lang="en-US" b="1" dirty="0" smtClean="0"/>
              <a:t>Administration stuff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00432"/>
            <a:ext cx="10515600" cy="5305167"/>
          </a:xfrm>
        </p:spPr>
        <p:txBody>
          <a:bodyPr>
            <a:normAutofit/>
          </a:bodyPr>
          <a:lstStyle/>
          <a:p>
            <a:r>
              <a:rPr lang="en-US" dirty="0" smtClean="0"/>
              <a:t>Start forming project teams! (5-6 students)</a:t>
            </a:r>
          </a:p>
          <a:p>
            <a:r>
              <a:rPr lang="en-US" dirty="0" smtClean="0"/>
              <a:t>Smaller teams are allowed if you have your own compute.</a:t>
            </a:r>
          </a:p>
          <a:p>
            <a:r>
              <a:rPr lang="en-US" dirty="0" smtClean="0"/>
              <a:t>If you need help finding team members, message on Piazza and message the </a:t>
            </a:r>
            <a:r>
              <a:rPr lang="en-US" dirty="0" err="1" smtClean="0"/>
              <a:t>TAs.</a:t>
            </a:r>
            <a:endParaRPr lang="en-US" dirty="0" smtClean="0"/>
          </a:p>
          <a:p>
            <a:r>
              <a:rPr lang="en-US" dirty="0" smtClean="0"/>
              <a:t>Teams must be finalized by next Wednesday</a:t>
            </a:r>
          </a:p>
          <a:p>
            <a:r>
              <a:rPr lang="en-US" dirty="0" smtClean="0"/>
              <a:t>We will release suggested project topics and descriptions by weekend. You are free to pick your own projects.</a:t>
            </a:r>
          </a:p>
          <a:p>
            <a:r>
              <a:rPr lang="en-US" dirty="0" smtClean="0"/>
              <a:t>We will poll teams for preferences for paper presentations and try to accommodate requests as much as possible.</a:t>
            </a:r>
          </a:p>
          <a:p>
            <a:r>
              <a:rPr lang="en-US" dirty="0" smtClean="0"/>
              <a:t>If you are auditing the course and want to get added to Canvas, meet TAs after class.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59040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941"/>
            <a:ext cx="9147513" cy="1325563"/>
          </a:xfrm>
        </p:spPr>
        <p:txBody>
          <a:bodyPr>
            <a:noAutofit/>
          </a:bodyPr>
          <a:lstStyle/>
          <a:p>
            <a:r>
              <a:rPr lang="en-US" b="1" dirty="0"/>
              <a:t>Performance evaluation metric matters!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465910" y="1056626"/>
            <a:ext cx="5862238" cy="5702550"/>
            <a:chOff x="1643921" y="1106053"/>
            <a:chExt cx="5862238" cy="5702550"/>
          </a:xfrm>
        </p:grpSpPr>
        <p:grpSp>
          <p:nvGrpSpPr>
            <p:cNvPr id="9" name="Group 8"/>
            <p:cNvGrpSpPr/>
            <p:nvPr/>
          </p:nvGrpSpPr>
          <p:grpSpPr>
            <a:xfrm>
              <a:off x="1643921" y="1106053"/>
              <a:ext cx="5862238" cy="5388309"/>
              <a:chOff x="119921" y="1414528"/>
              <a:chExt cx="5862238" cy="5388309"/>
            </a:xfrm>
          </p:grpSpPr>
          <p:grpSp>
            <p:nvGrpSpPr>
              <p:cNvPr id="15" name="Group 14"/>
              <p:cNvGrpSpPr/>
              <p:nvPr/>
            </p:nvGrpSpPr>
            <p:grpSpPr>
              <a:xfrm>
                <a:off x="119921" y="1414528"/>
                <a:ext cx="5862238" cy="5388309"/>
                <a:chOff x="1662284" y="1326392"/>
                <a:chExt cx="5862238" cy="5388309"/>
              </a:xfrm>
            </p:grpSpPr>
            <p:grpSp>
              <p:nvGrpSpPr>
                <p:cNvPr id="13" name="Group 12"/>
                <p:cNvGrpSpPr/>
                <p:nvPr/>
              </p:nvGrpSpPr>
              <p:grpSpPr>
                <a:xfrm>
                  <a:off x="1662284" y="2273254"/>
                  <a:ext cx="3647846" cy="4441447"/>
                  <a:chOff x="1640250" y="1491055"/>
                  <a:chExt cx="3647846" cy="4441447"/>
                </a:xfrm>
              </p:grpSpPr>
              <p:sp>
                <p:nvSpPr>
                  <p:cNvPr id="10" name="TextBox 9"/>
                  <p:cNvSpPr txBox="1"/>
                  <p:nvPr/>
                </p:nvSpPr>
                <p:spPr>
                  <a:xfrm rot="16200000">
                    <a:off x="149259" y="2982046"/>
                    <a:ext cx="3505201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800" dirty="0"/>
                      <a:t>Integrative Deep CNN</a:t>
                    </a:r>
                  </a:p>
                </p:txBody>
              </p:sp>
              <p:sp>
                <p:nvSpPr>
                  <p:cNvPr id="12" name="TextBox 11"/>
                  <p:cNvSpPr txBox="1"/>
                  <p:nvPr/>
                </p:nvSpPr>
                <p:spPr>
                  <a:xfrm>
                    <a:off x="3624543" y="5409282"/>
                    <a:ext cx="1663553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800" dirty="0" err="1"/>
                      <a:t>DeepBind</a:t>
                    </a:r>
                    <a:endParaRPr lang="en-US" sz="2800" dirty="0"/>
                  </a:p>
                </p:txBody>
              </p:sp>
            </p:grpSp>
            <p:sp>
              <p:nvSpPr>
                <p:cNvPr id="14" name="TextBox 13"/>
                <p:cNvSpPr txBox="1"/>
                <p:nvPr/>
              </p:nvSpPr>
              <p:spPr>
                <a:xfrm>
                  <a:off x="1839817" y="1326392"/>
                  <a:ext cx="5684705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400" b="1" dirty="0">
                      <a:solidFill>
                        <a:srgbClr val="FF0000"/>
                      </a:solidFill>
                    </a:rPr>
                    <a:t>Area under Precision-Recall Curve </a:t>
                  </a:r>
                </a:p>
              </p:txBody>
            </p:sp>
          </p:grpSp>
          <p:sp>
            <p:nvSpPr>
              <p:cNvPr id="6" name="Rectangle 5"/>
              <p:cNvSpPr/>
              <p:nvPr/>
            </p:nvSpPr>
            <p:spPr>
              <a:xfrm>
                <a:off x="2120046" y="1824863"/>
                <a:ext cx="150175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/>
                  <a:t>40 diverse TFs</a:t>
                </a:r>
              </a:p>
            </p:txBody>
          </p:sp>
        </p:grpSp>
        <p:sp>
          <p:nvSpPr>
            <p:cNvPr id="17" name="TextBox 16"/>
            <p:cNvSpPr txBox="1"/>
            <p:nvPr/>
          </p:nvSpPr>
          <p:spPr>
            <a:xfrm>
              <a:off x="3224395" y="6439271"/>
              <a:ext cx="22962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 (</a:t>
              </a:r>
              <a:r>
                <a:rPr lang="en-US" dirty="0" err="1"/>
                <a:t>Alipanahi</a:t>
              </a:r>
              <a:r>
                <a:rPr lang="en-US" dirty="0"/>
                <a:t> et al. 2015)</a:t>
              </a:r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33" t="14272" r="13272" b="6951"/>
            <a:stretch/>
          </p:blipFill>
          <p:spPr>
            <a:xfrm>
              <a:off x="2167141" y="1778001"/>
              <a:ext cx="4375655" cy="4304391"/>
            </a:xfrm>
            <a:prstGeom prst="rect">
              <a:avLst/>
            </a:prstGeom>
          </p:spPr>
        </p:pic>
      </p:grpSp>
      <p:sp>
        <p:nvSpPr>
          <p:cNvPr id="16" name="TextBox 15"/>
          <p:cNvSpPr txBox="1"/>
          <p:nvPr/>
        </p:nvSpPr>
        <p:spPr>
          <a:xfrm flipH="1">
            <a:off x="5790385" y="982476"/>
            <a:ext cx="607910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Prediction task is highly unbalanced (50-100x more negatives than positives)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u="sng" dirty="0" err="1"/>
              <a:t>auROC</a:t>
            </a:r>
            <a:r>
              <a:rPr lang="en-US" sz="2400" b="1" u="sng" dirty="0"/>
              <a:t> is highly misleading for unbalanced data!</a:t>
            </a:r>
          </a:p>
        </p:txBody>
      </p:sp>
      <p:sp>
        <p:nvSpPr>
          <p:cNvPr id="4" name="Rectangle 3"/>
          <p:cNvSpPr/>
          <p:nvPr/>
        </p:nvSpPr>
        <p:spPr>
          <a:xfrm>
            <a:off x="6579845" y="6312900"/>
            <a:ext cx="538754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hlinkClick r:id="rId4"/>
              </a:rPr>
              <a:t>http</a:t>
            </a:r>
            <a:r>
              <a:rPr lang="en-US" sz="1400" dirty="0">
                <a:hlinkClick r:id="rId4"/>
              </a:rPr>
              <a:t>://</a:t>
            </a:r>
            <a:r>
              <a:rPr lang="en-US" sz="1400" dirty="0" smtClean="0">
                <a:hlinkClick r:id="rId4"/>
              </a:rPr>
              <a:t>www.nature.com/nmeth/journal/v13/n8/full/nmeth.3945.html</a:t>
            </a:r>
            <a:r>
              <a:rPr lang="en-US" sz="1400" dirty="0" smtClean="0"/>
              <a:t> </a:t>
            </a:r>
            <a:endParaRPr lang="en-US" sz="1400" dirty="0"/>
          </a:p>
          <a:p>
            <a:r>
              <a:rPr lang="en-US" sz="1400" dirty="0" smtClean="0"/>
              <a:t>FYI: auPRC implementation in </a:t>
            </a:r>
            <a:r>
              <a:rPr lang="en-US" sz="1400" dirty="0" err="1" smtClean="0"/>
              <a:t>scikit</a:t>
            </a:r>
            <a:r>
              <a:rPr lang="en-US" sz="1400" dirty="0" smtClean="0"/>
              <a:t>-learn is wrong!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2427" y="3792744"/>
            <a:ext cx="5637063" cy="2590801"/>
          </a:xfrm>
          <a:prstGeom prst="rect">
            <a:avLst/>
          </a:prstGeom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385"/>
          <a:stretch/>
        </p:blipFill>
        <p:spPr bwMode="auto">
          <a:xfrm>
            <a:off x="6101954" y="2701076"/>
            <a:ext cx="5455966" cy="1427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Oval 30"/>
          <p:cNvSpPr/>
          <p:nvPr/>
        </p:nvSpPr>
        <p:spPr>
          <a:xfrm>
            <a:off x="8997650" y="2621108"/>
            <a:ext cx="551935" cy="36755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8997649" y="3530671"/>
            <a:ext cx="551935" cy="59772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9332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/>
        </p:nvGrpSpPr>
        <p:grpSpPr>
          <a:xfrm>
            <a:off x="1643921" y="1425545"/>
            <a:ext cx="5862239" cy="5399326"/>
            <a:chOff x="1662283" y="1315375"/>
            <a:chExt cx="5862239" cy="5399326"/>
          </a:xfrm>
        </p:grpSpPr>
        <p:grpSp>
          <p:nvGrpSpPr>
            <p:cNvPr id="13" name="Group 12"/>
            <p:cNvGrpSpPr/>
            <p:nvPr/>
          </p:nvGrpSpPr>
          <p:grpSpPr>
            <a:xfrm>
              <a:off x="1662283" y="1704545"/>
              <a:ext cx="4731317" cy="5010156"/>
              <a:chOff x="1640249" y="922346"/>
              <a:chExt cx="4731317" cy="5010156"/>
            </a:xfrm>
          </p:grpSpPr>
          <p:sp>
            <p:nvSpPr>
              <p:cNvPr id="10" name="TextBox 9"/>
              <p:cNvSpPr txBox="1"/>
              <p:nvPr/>
            </p:nvSpPr>
            <p:spPr>
              <a:xfrm rot="16200000">
                <a:off x="-215198" y="2777793"/>
                <a:ext cx="423411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dirty="0"/>
                  <a:t>Integrative Deep CNN</a:t>
                </a: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3128786" y="5409282"/>
                <a:ext cx="324278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dirty="0" err="1"/>
                  <a:t>DeepBind</a:t>
                </a:r>
                <a:endParaRPr lang="en-US" sz="2800" dirty="0"/>
              </a:p>
            </p:txBody>
          </p:sp>
        </p:grpSp>
        <p:sp>
          <p:nvSpPr>
            <p:cNvPr id="14" name="TextBox 13"/>
            <p:cNvSpPr txBox="1"/>
            <p:nvPr/>
          </p:nvSpPr>
          <p:spPr>
            <a:xfrm>
              <a:off x="1839817" y="1315375"/>
              <a:ext cx="568470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FF0000"/>
                  </a:solidFill>
                </a:rPr>
                <a:t>Recall at 10% </a:t>
              </a:r>
              <a:r>
                <a:rPr lang="en-US" sz="2800" b="1" dirty="0" smtClean="0">
                  <a:solidFill>
                    <a:srgbClr val="FF0000"/>
                  </a:solidFill>
                </a:rPr>
                <a:t>FDR (90% precision)</a:t>
              </a:r>
              <a:endParaRPr lang="en-US" sz="2800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 flipH="1">
            <a:off x="6639128" y="1842659"/>
            <a:ext cx="388565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Why does </a:t>
            </a:r>
            <a:r>
              <a:rPr lang="en-US" sz="2400" dirty="0" err="1"/>
              <a:t>DeepBind</a:t>
            </a:r>
            <a:r>
              <a:rPr lang="en-US" sz="2400" dirty="0"/>
              <a:t> do so poorly in this setting?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Trains on dinucleotide shuffled negatives (not representative of relevant genomic background)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b="1" u="sng" dirty="0"/>
              <a:t>Negative set matters!</a:t>
            </a:r>
          </a:p>
        </p:txBody>
      </p:sp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838200" y="-24941"/>
            <a:ext cx="10515600" cy="1325563"/>
          </a:xfrm>
        </p:spPr>
        <p:txBody>
          <a:bodyPr>
            <a:noAutofit/>
          </a:bodyPr>
          <a:lstStyle/>
          <a:p>
            <a:r>
              <a:rPr lang="en-US" b="1" dirty="0"/>
              <a:t>Negative set matters!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83" t="14218" r="13648" b="6835"/>
          <a:stretch/>
        </p:blipFill>
        <p:spPr>
          <a:xfrm>
            <a:off x="2167141" y="1933604"/>
            <a:ext cx="4471986" cy="4377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0320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575" y="1040170"/>
            <a:ext cx="7992171" cy="367718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798" y="79561"/>
            <a:ext cx="11549027" cy="113067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6436545"/>
            <a:ext cx="52155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4"/>
              </a:rPr>
              <a:t>http://biorxiv.org/content/early/2016/05/27/055715</a:t>
            </a:r>
            <a:r>
              <a:rPr lang="en-US" dirty="0"/>
              <a:t>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7978" y="4251054"/>
            <a:ext cx="5271114" cy="2231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769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Convolutional neural networks for learning from imaging data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(Slides taken from Andrej </a:t>
            </a:r>
            <a:r>
              <a:rPr lang="en-US" dirty="0" err="1"/>
              <a:t>Karpathy’s</a:t>
            </a:r>
            <a:r>
              <a:rPr lang="en-US" dirty="0"/>
              <a:t> CS231N lectures)</a:t>
            </a:r>
          </a:p>
        </p:txBody>
      </p:sp>
    </p:spTree>
    <p:extLst>
      <p:ext uri="{BB962C8B-B14F-4D97-AF65-F5344CB8AC3E}">
        <p14:creationId xmlns:p14="http://schemas.microsoft.com/office/powerpoint/2010/main" val="33150688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 txBox="1"/>
          <p:nvPr/>
        </p:nvSpPr>
        <p:spPr>
          <a:xfrm>
            <a:off x="305600" y="133100"/>
            <a:ext cx="10968000" cy="5812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r>
              <a:rPr lang="en" sz="3200"/>
              <a:t>ConvNets are everywhere…</a:t>
            </a:r>
          </a:p>
        </p:txBody>
      </p:sp>
      <p:pic>
        <p:nvPicPr>
          <p:cNvPr id="257" name="Shape 2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8135" y="1060232"/>
            <a:ext cx="2908600" cy="2593733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258" name="Shape 258"/>
          <p:cNvSpPr txBox="1"/>
          <p:nvPr/>
        </p:nvSpPr>
        <p:spPr>
          <a:xfrm>
            <a:off x="305600" y="3525033"/>
            <a:ext cx="3931600" cy="4144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r>
              <a:rPr lang="en" sz="2400"/>
              <a:t>e.g. Google Photos search</a:t>
            </a:r>
          </a:p>
        </p:txBody>
      </p:sp>
      <p:pic>
        <p:nvPicPr>
          <p:cNvPr id="259" name="Shape 2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98000" y="1060234"/>
            <a:ext cx="7559032" cy="1689399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260" name="Shape 260"/>
          <p:cNvSpPr txBox="1"/>
          <p:nvPr/>
        </p:nvSpPr>
        <p:spPr>
          <a:xfrm>
            <a:off x="3325533" y="2648033"/>
            <a:ext cx="7393600" cy="4144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r>
              <a:rPr lang="en" sz="2400"/>
              <a:t>Face Verification, Taigman et al. 2014 (FAIR)</a:t>
            </a:r>
          </a:p>
        </p:txBody>
      </p:sp>
      <p:pic>
        <p:nvPicPr>
          <p:cNvPr id="261" name="Shape 2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24067" y="3200534"/>
            <a:ext cx="4222479" cy="3160033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Shape 262"/>
          <p:cNvSpPr txBox="1"/>
          <p:nvPr/>
        </p:nvSpPr>
        <p:spPr>
          <a:xfrm>
            <a:off x="3497358" y="6271516"/>
            <a:ext cx="3931599" cy="4144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r>
              <a:rPr lang="en" sz="2400"/>
              <a:t>Self-driving cars</a:t>
            </a:r>
          </a:p>
        </p:txBody>
      </p:sp>
      <p:pic>
        <p:nvPicPr>
          <p:cNvPr id="263" name="Shape 26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3216" y="3939432"/>
            <a:ext cx="3181632" cy="2421133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Shape 264"/>
          <p:cNvSpPr txBox="1"/>
          <p:nvPr/>
        </p:nvSpPr>
        <p:spPr>
          <a:xfrm>
            <a:off x="241680" y="6208724"/>
            <a:ext cx="3931600" cy="4144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r>
              <a:rPr lang="en" sz="2400"/>
              <a:t>[Goodfellow et al. 2014]</a:t>
            </a:r>
          </a:p>
        </p:txBody>
      </p:sp>
      <p:pic>
        <p:nvPicPr>
          <p:cNvPr id="265" name="Shape 26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011801" y="3095561"/>
            <a:ext cx="1946833" cy="2336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Shape 26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063534" y="3095567"/>
            <a:ext cx="1858567" cy="1858567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Shape 267"/>
          <p:cNvSpPr txBox="1"/>
          <p:nvPr/>
        </p:nvSpPr>
        <p:spPr>
          <a:xfrm>
            <a:off x="7893525" y="5330575"/>
            <a:ext cx="3931599" cy="4144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r>
              <a:rPr lang="en" sz="2400" dirty="0"/>
              <a:t>Ciresan et al. 2013</a:t>
            </a:r>
          </a:p>
        </p:txBody>
      </p:sp>
      <p:pic>
        <p:nvPicPr>
          <p:cNvPr id="268" name="Shape 26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0148130" y="5078500"/>
            <a:ext cx="1858567" cy="1748763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Shape 269"/>
          <p:cNvSpPr txBox="1"/>
          <p:nvPr/>
        </p:nvSpPr>
        <p:spPr>
          <a:xfrm>
            <a:off x="8075091" y="6271541"/>
            <a:ext cx="3931599" cy="4144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r>
              <a:rPr lang="en" sz="2400"/>
              <a:t>Turaga et al 2010</a:t>
            </a:r>
          </a:p>
        </p:txBody>
      </p:sp>
    </p:spTree>
    <p:extLst>
      <p:ext uri="{BB962C8B-B14F-4D97-AF65-F5344CB8AC3E}">
        <p14:creationId xmlns:p14="http://schemas.microsoft.com/office/powerpoint/2010/main" val="28930981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5" name="Shape 6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325527"/>
            <a:ext cx="12191999" cy="58385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068751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4" name="Shape 8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5300" y="225767"/>
            <a:ext cx="9500099" cy="5332599"/>
          </a:xfrm>
          <a:prstGeom prst="rect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885" name="Shape 885"/>
          <p:cNvSpPr txBox="1"/>
          <p:nvPr/>
        </p:nvSpPr>
        <p:spPr>
          <a:xfrm>
            <a:off x="1599769" y="5595800"/>
            <a:ext cx="10364800" cy="4796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r>
              <a:rPr lang="en" sz="2400"/>
              <a:t>(slide from Kaiming He’s recent presentation)</a:t>
            </a:r>
          </a:p>
        </p:txBody>
      </p:sp>
    </p:spTree>
    <p:extLst>
      <p:ext uri="{BB962C8B-B14F-4D97-AF65-F5344CB8AC3E}">
        <p14:creationId xmlns:p14="http://schemas.microsoft.com/office/powerpoint/2010/main" val="31072648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Shape 367"/>
          <p:cNvSpPr/>
          <p:nvPr/>
        </p:nvSpPr>
        <p:spPr>
          <a:xfrm>
            <a:off x="1421933" y="1901016"/>
            <a:ext cx="1275200" cy="3677200"/>
          </a:xfrm>
          <a:prstGeom prst="cube">
            <a:avLst>
              <a:gd name="adj" fmla="val 77711"/>
            </a:avLst>
          </a:prstGeom>
          <a:solidFill>
            <a:srgbClr val="F4CCCC">
              <a:alpha val="51920"/>
            </a:srgbClr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68" name="Shape 368"/>
          <p:cNvSpPr txBox="1"/>
          <p:nvPr/>
        </p:nvSpPr>
        <p:spPr>
          <a:xfrm>
            <a:off x="2137167" y="4967683"/>
            <a:ext cx="655600" cy="4128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r>
              <a:rPr lang="en" sz="2400"/>
              <a:t>32</a:t>
            </a:r>
          </a:p>
        </p:txBody>
      </p:sp>
      <p:sp>
        <p:nvSpPr>
          <p:cNvPr id="369" name="Shape 369"/>
          <p:cNvSpPr txBox="1"/>
          <p:nvPr/>
        </p:nvSpPr>
        <p:spPr>
          <a:xfrm>
            <a:off x="2697133" y="2912649"/>
            <a:ext cx="655600" cy="3764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r>
              <a:rPr lang="en" sz="2400"/>
              <a:t>32</a:t>
            </a:r>
          </a:p>
        </p:txBody>
      </p:sp>
      <p:sp>
        <p:nvSpPr>
          <p:cNvPr id="370" name="Shape 370"/>
          <p:cNvSpPr txBox="1"/>
          <p:nvPr/>
        </p:nvSpPr>
        <p:spPr>
          <a:xfrm>
            <a:off x="1344616" y="5489859"/>
            <a:ext cx="655600" cy="2428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r>
              <a:rPr lang="en" sz="2400"/>
              <a:t>3</a:t>
            </a:r>
          </a:p>
        </p:txBody>
      </p:sp>
      <p:sp>
        <p:nvSpPr>
          <p:cNvPr id="371" name="Shape 371"/>
          <p:cNvSpPr txBox="1"/>
          <p:nvPr/>
        </p:nvSpPr>
        <p:spPr>
          <a:xfrm>
            <a:off x="0" y="0"/>
            <a:ext cx="10269200" cy="8760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r>
              <a:rPr lang="en" sz="4800"/>
              <a:t>Convolution Layer</a:t>
            </a:r>
          </a:p>
        </p:txBody>
      </p:sp>
      <p:sp>
        <p:nvSpPr>
          <p:cNvPr id="372" name="Shape 372"/>
          <p:cNvSpPr txBox="1"/>
          <p:nvPr/>
        </p:nvSpPr>
        <p:spPr>
          <a:xfrm>
            <a:off x="1001633" y="1125349"/>
            <a:ext cx="4466800" cy="6324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r>
              <a:rPr lang="en" sz="3200"/>
              <a:t>32x32x3 image</a:t>
            </a:r>
          </a:p>
        </p:txBody>
      </p:sp>
      <p:sp>
        <p:nvSpPr>
          <p:cNvPr id="373" name="Shape 373"/>
          <p:cNvSpPr txBox="1"/>
          <p:nvPr/>
        </p:nvSpPr>
        <p:spPr>
          <a:xfrm>
            <a:off x="2691167" y="4911067"/>
            <a:ext cx="2689200" cy="1712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r>
              <a:rPr lang="en" sz="2400">
                <a:solidFill>
                  <a:srgbClr val="0000FF"/>
                </a:solidFill>
              </a:rPr>
              <a:t>width</a:t>
            </a:r>
          </a:p>
        </p:txBody>
      </p:sp>
      <p:sp>
        <p:nvSpPr>
          <p:cNvPr id="374" name="Shape 374"/>
          <p:cNvSpPr txBox="1"/>
          <p:nvPr/>
        </p:nvSpPr>
        <p:spPr>
          <a:xfrm>
            <a:off x="3251133" y="2890497"/>
            <a:ext cx="2689200" cy="1712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r>
              <a:rPr lang="en" sz="2400">
                <a:solidFill>
                  <a:srgbClr val="0000FF"/>
                </a:solidFill>
              </a:rPr>
              <a:t>height</a:t>
            </a:r>
          </a:p>
        </p:txBody>
      </p:sp>
      <p:sp>
        <p:nvSpPr>
          <p:cNvPr id="375" name="Shape 375"/>
          <p:cNvSpPr txBox="1"/>
          <p:nvPr/>
        </p:nvSpPr>
        <p:spPr>
          <a:xfrm>
            <a:off x="1740533" y="5471655"/>
            <a:ext cx="5876400" cy="1712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r>
              <a:rPr lang="en" sz="2400">
                <a:solidFill>
                  <a:srgbClr val="0000FF"/>
                </a:solidFill>
              </a:rPr>
              <a:t>depth</a:t>
            </a:r>
          </a:p>
        </p:txBody>
      </p:sp>
    </p:spTree>
    <p:extLst>
      <p:ext uri="{BB962C8B-B14F-4D97-AF65-F5344CB8AC3E}">
        <p14:creationId xmlns:p14="http://schemas.microsoft.com/office/powerpoint/2010/main" val="29382392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Shape 380"/>
          <p:cNvSpPr/>
          <p:nvPr/>
        </p:nvSpPr>
        <p:spPr>
          <a:xfrm>
            <a:off x="1421933" y="1901016"/>
            <a:ext cx="1275200" cy="3677200"/>
          </a:xfrm>
          <a:prstGeom prst="cube">
            <a:avLst>
              <a:gd name="adj" fmla="val 77711"/>
            </a:avLst>
          </a:prstGeom>
          <a:solidFill>
            <a:srgbClr val="F4CCCC">
              <a:alpha val="51920"/>
            </a:srgbClr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81" name="Shape 381"/>
          <p:cNvSpPr txBox="1"/>
          <p:nvPr/>
        </p:nvSpPr>
        <p:spPr>
          <a:xfrm>
            <a:off x="2137167" y="4967683"/>
            <a:ext cx="655600" cy="4128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r>
              <a:rPr lang="en" sz="2400"/>
              <a:t>32</a:t>
            </a:r>
          </a:p>
        </p:txBody>
      </p:sp>
      <p:sp>
        <p:nvSpPr>
          <p:cNvPr id="382" name="Shape 382"/>
          <p:cNvSpPr txBox="1"/>
          <p:nvPr/>
        </p:nvSpPr>
        <p:spPr>
          <a:xfrm>
            <a:off x="2697133" y="2912649"/>
            <a:ext cx="655600" cy="3764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r>
              <a:rPr lang="en" sz="2400"/>
              <a:t>32</a:t>
            </a:r>
          </a:p>
        </p:txBody>
      </p:sp>
      <p:sp>
        <p:nvSpPr>
          <p:cNvPr id="383" name="Shape 383"/>
          <p:cNvSpPr txBox="1"/>
          <p:nvPr/>
        </p:nvSpPr>
        <p:spPr>
          <a:xfrm>
            <a:off x="1344616" y="5489859"/>
            <a:ext cx="655600" cy="2428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r>
              <a:rPr lang="en" sz="2400"/>
              <a:t>3</a:t>
            </a:r>
          </a:p>
        </p:txBody>
      </p:sp>
      <p:sp>
        <p:nvSpPr>
          <p:cNvPr id="384" name="Shape 384"/>
          <p:cNvSpPr txBox="1"/>
          <p:nvPr/>
        </p:nvSpPr>
        <p:spPr>
          <a:xfrm>
            <a:off x="0" y="0"/>
            <a:ext cx="10269200" cy="8760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r>
              <a:rPr lang="en" sz="4800"/>
              <a:t>Convolution Layer</a:t>
            </a:r>
          </a:p>
        </p:txBody>
      </p:sp>
      <p:sp>
        <p:nvSpPr>
          <p:cNvPr id="385" name="Shape 385"/>
          <p:cNvSpPr/>
          <p:nvPr/>
        </p:nvSpPr>
        <p:spPr>
          <a:xfrm>
            <a:off x="5527867" y="3072983"/>
            <a:ext cx="376400" cy="1085200"/>
          </a:xfrm>
          <a:prstGeom prst="cube">
            <a:avLst>
              <a:gd name="adj" fmla="val 53382"/>
            </a:avLst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86" name="Shape 386"/>
          <p:cNvSpPr txBox="1"/>
          <p:nvPr/>
        </p:nvSpPr>
        <p:spPr>
          <a:xfrm>
            <a:off x="5226800" y="2166783"/>
            <a:ext cx="2820800" cy="4696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r>
              <a:rPr lang="en" sz="3200"/>
              <a:t>5x5x3 filter</a:t>
            </a:r>
          </a:p>
        </p:txBody>
      </p:sp>
      <p:sp>
        <p:nvSpPr>
          <p:cNvPr id="387" name="Shape 387"/>
          <p:cNvSpPr txBox="1"/>
          <p:nvPr/>
        </p:nvSpPr>
        <p:spPr>
          <a:xfrm>
            <a:off x="1001633" y="1125349"/>
            <a:ext cx="4466800" cy="6324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r>
              <a:rPr lang="en" sz="3200"/>
              <a:t>32x32x3 image</a:t>
            </a:r>
          </a:p>
        </p:txBody>
      </p:sp>
      <p:sp>
        <p:nvSpPr>
          <p:cNvPr id="388" name="Shape 388"/>
          <p:cNvSpPr txBox="1"/>
          <p:nvPr/>
        </p:nvSpPr>
        <p:spPr>
          <a:xfrm>
            <a:off x="6930400" y="3545933"/>
            <a:ext cx="5261600" cy="10132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r>
              <a:rPr lang="en" sz="2400" b="1"/>
              <a:t>Convolve </a:t>
            </a:r>
            <a:r>
              <a:rPr lang="en" sz="2400"/>
              <a:t>the filter with the image</a:t>
            </a:r>
          </a:p>
          <a:p>
            <a:r>
              <a:rPr lang="en" sz="2400"/>
              <a:t>i.e. “slide over the image spatially, computing dot products”</a:t>
            </a:r>
          </a:p>
        </p:txBody>
      </p:sp>
    </p:spTree>
    <p:extLst>
      <p:ext uri="{BB962C8B-B14F-4D97-AF65-F5344CB8AC3E}">
        <p14:creationId xmlns:p14="http://schemas.microsoft.com/office/powerpoint/2010/main" val="34414165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Shape 393"/>
          <p:cNvSpPr/>
          <p:nvPr/>
        </p:nvSpPr>
        <p:spPr>
          <a:xfrm>
            <a:off x="1421933" y="1901016"/>
            <a:ext cx="1275200" cy="3677200"/>
          </a:xfrm>
          <a:prstGeom prst="cube">
            <a:avLst>
              <a:gd name="adj" fmla="val 77711"/>
            </a:avLst>
          </a:prstGeom>
          <a:solidFill>
            <a:srgbClr val="F4CCCC">
              <a:alpha val="51920"/>
            </a:srgbClr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94" name="Shape 394"/>
          <p:cNvSpPr txBox="1"/>
          <p:nvPr/>
        </p:nvSpPr>
        <p:spPr>
          <a:xfrm>
            <a:off x="2137167" y="4967683"/>
            <a:ext cx="655600" cy="4128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r>
              <a:rPr lang="en" sz="2400"/>
              <a:t>32</a:t>
            </a:r>
          </a:p>
        </p:txBody>
      </p:sp>
      <p:sp>
        <p:nvSpPr>
          <p:cNvPr id="395" name="Shape 395"/>
          <p:cNvSpPr txBox="1"/>
          <p:nvPr/>
        </p:nvSpPr>
        <p:spPr>
          <a:xfrm>
            <a:off x="2697133" y="2912649"/>
            <a:ext cx="655600" cy="3764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r>
              <a:rPr lang="en" sz="2400"/>
              <a:t>32</a:t>
            </a:r>
          </a:p>
        </p:txBody>
      </p:sp>
      <p:sp>
        <p:nvSpPr>
          <p:cNvPr id="396" name="Shape 396"/>
          <p:cNvSpPr txBox="1"/>
          <p:nvPr/>
        </p:nvSpPr>
        <p:spPr>
          <a:xfrm>
            <a:off x="1344616" y="5489859"/>
            <a:ext cx="655600" cy="2428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r>
              <a:rPr lang="en" sz="2400"/>
              <a:t>3</a:t>
            </a:r>
          </a:p>
        </p:txBody>
      </p:sp>
      <p:sp>
        <p:nvSpPr>
          <p:cNvPr id="397" name="Shape 397"/>
          <p:cNvSpPr txBox="1"/>
          <p:nvPr/>
        </p:nvSpPr>
        <p:spPr>
          <a:xfrm>
            <a:off x="0" y="0"/>
            <a:ext cx="10269200" cy="8760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r>
              <a:rPr lang="en" sz="4800"/>
              <a:t>Convolution Layer</a:t>
            </a:r>
          </a:p>
        </p:txBody>
      </p:sp>
      <p:sp>
        <p:nvSpPr>
          <p:cNvPr id="398" name="Shape 398"/>
          <p:cNvSpPr/>
          <p:nvPr/>
        </p:nvSpPr>
        <p:spPr>
          <a:xfrm>
            <a:off x="5527867" y="3072983"/>
            <a:ext cx="376400" cy="1085200"/>
          </a:xfrm>
          <a:prstGeom prst="cube">
            <a:avLst>
              <a:gd name="adj" fmla="val 53382"/>
            </a:avLst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99" name="Shape 399"/>
          <p:cNvSpPr txBox="1"/>
          <p:nvPr/>
        </p:nvSpPr>
        <p:spPr>
          <a:xfrm>
            <a:off x="5226800" y="2166783"/>
            <a:ext cx="2820800" cy="4696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r>
              <a:rPr lang="en" sz="3200"/>
              <a:t>5x5x</a:t>
            </a:r>
            <a:r>
              <a:rPr lang="en" sz="3200">
                <a:solidFill>
                  <a:srgbClr val="0000FF"/>
                </a:solidFill>
              </a:rPr>
              <a:t>3</a:t>
            </a:r>
            <a:r>
              <a:rPr lang="en" sz="3200"/>
              <a:t> filter</a:t>
            </a:r>
          </a:p>
        </p:txBody>
      </p:sp>
      <p:sp>
        <p:nvSpPr>
          <p:cNvPr id="400" name="Shape 400"/>
          <p:cNvSpPr txBox="1"/>
          <p:nvPr/>
        </p:nvSpPr>
        <p:spPr>
          <a:xfrm>
            <a:off x="1001633" y="1125349"/>
            <a:ext cx="4466800" cy="6324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r>
              <a:rPr lang="en" sz="3200"/>
              <a:t>32x32x</a:t>
            </a:r>
            <a:r>
              <a:rPr lang="en" sz="3200">
                <a:solidFill>
                  <a:srgbClr val="0000FF"/>
                </a:solidFill>
              </a:rPr>
              <a:t>3</a:t>
            </a:r>
            <a:r>
              <a:rPr lang="en" sz="3200"/>
              <a:t> image</a:t>
            </a:r>
          </a:p>
        </p:txBody>
      </p:sp>
      <p:sp>
        <p:nvSpPr>
          <p:cNvPr id="401" name="Shape 401"/>
          <p:cNvSpPr txBox="1"/>
          <p:nvPr/>
        </p:nvSpPr>
        <p:spPr>
          <a:xfrm>
            <a:off x="6930400" y="3545933"/>
            <a:ext cx="5261600" cy="10132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r>
              <a:rPr lang="en" sz="2400" b="1"/>
              <a:t>Convolve </a:t>
            </a:r>
            <a:r>
              <a:rPr lang="en" sz="2400"/>
              <a:t>the filter with the image</a:t>
            </a:r>
          </a:p>
          <a:p>
            <a:r>
              <a:rPr lang="en" sz="2400"/>
              <a:t>i.e. “slide over the image spatially, computing dot products”</a:t>
            </a:r>
          </a:p>
        </p:txBody>
      </p:sp>
      <p:sp>
        <p:nvSpPr>
          <p:cNvPr id="402" name="Shape 402"/>
          <p:cNvSpPr txBox="1"/>
          <p:nvPr/>
        </p:nvSpPr>
        <p:spPr>
          <a:xfrm>
            <a:off x="6618033" y="368000"/>
            <a:ext cx="4378000" cy="7800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r>
              <a:rPr lang="en" sz="2400">
                <a:solidFill>
                  <a:srgbClr val="0000FF"/>
                </a:solidFill>
              </a:rPr>
              <a:t>Filters always extend the full depth of the input volume</a:t>
            </a:r>
          </a:p>
        </p:txBody>
      </p:sp>
      <p:cxnSp>
        <p:nvCxnSpPr>
          <p:cNvPr id="403" name="Shape 403"/>
          <p:cNvCxnSpPr>
            <a:endCxn id="399" idx="0"/>
          </p:cNvCxnSpPr>
          <p:nvPr/>
        </p:nvCxnSpPr>
        <p:spPr>
          <a:xfrm flipH="1">
            <a:off x="6637200" y="1465583"/>
            <a:ext cx="786400" cy="701200"/>
          </a:xfrm>
          <a:prstGeom prst="straightConnector1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04" name="Shape 404"/>
          <p:cNvCxnSpPr/>
          <p:nvPr/>
        </p:nvCxnSpPr>
        <p:spPr>
          <a:xfrm flipH="1">
            <a:off x="2798333" y="970800"/>
            <a:ext cx="3445200" cy="304400"/>
          </a:xfrm>
          <a:prstGeom prst="straightConnector1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lg" len="lg"/>
            <a:tailEnd type="triangle" w="lg" len="lg"/>
          </a:ln>
        </p:spPr>
      </p:cxnSp>
    </p:spTree>
    <p:extLst>
      <p:ext uri="{BB962C8B-B14F-4D97-AF65-F5344CB8AC3E}">
        <p14:creationId xmlns:p14="http://schemas.microsoft.com/office/powerpoint/2010/main" val="4220389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Multi-modal </a:t>
            </a:r>
            <a:r>
              <a:rPr lang="en-US" dirty="0"/>
              <a:t>convolutional neural networks for predicting protein-DNA binding maps</a:t>
            </a:r>
          </a:p>
          <a:p>
            <a:r>
              <a:rPr lang="en-US" dirty="0"/>
              <a:t>Convolutional neural networks on images</a:t>
            </a:r>
          </a:p>
        </p:txBody>
      </p:sp>
    </p:spTree>
    <p:extLst>
      <p:ext uri="{BB962C8B-B14F-4D97-AF65-F5344CB8AC3E}">
        <p14:creationId xmlns:p14="http://schemas.microsoft.com/office/powerpoint/2010/main" val="42148073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Shape 409"/>
          <p:cNvSpPr/>
          <p:nvPr/>
        </p:nvSpPr>
        <p:spPr>
          <a:xfrm>
            <a:off x="2184533" y="2883800"/>
            <a:ext cx="376400" cy="1085200"/>
          </a:xfrm>
          <a:prstGeom prst="cube">
            <a:avLst>
              <a:gd name="adj" fmla="val 53382"/>
            </a:avLst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10" name="Shape 410"/>
          <p:cNvSpPr/>
          <p:nvPr/>
        </p:nvSpPr>
        <p:spPr>
          <a:xfrm>
            <a:off x="4312867" y="3238200"/>
            <a:ext cx="376400" cy="376400"/>
          </a:xfrm>
          <a:prstGeom prst="ellipse">
            <a:avLst/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411" name="Shape 411"/>
          <p:cNvCxnSpPr>
            <a:endCxn id="410" idx="2"/>
          </p:cNvCxnSpPr>
          <p:nvPr/>
        </p:nvCxnSpPr>
        <p:spPr>
          <a:xfrm rot="10800000" flipH="1">
            <a:off x="2326867" y="3426400"/>
            <a:ext cx="1986000" cy="5320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412" name="Shape 412"/>
          <p:cNvCxnSpPr>
            <a:endCxn id="410" idx="2"/>
          </p:cNvCxnSpPr>
          <p:nvPr/>
        </p:nvCxnSpPr>
        <p:spPr>
          <a:xfrm>
            <a:off x="2352867" y="3110000"/>
            <a:ext cx="1960000" cy="3164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413" name="Shape 413"/>
          <p:cNvCxnSpPr>
            <a:endCxn id="410" idx="2"/>
          </p:cNvCxnSpPr>
          <p:nvPr/>
        </p:nvCxnSpPr>
        <p:spPr>
          <a:xfrm>
            <a:off x="2534467" y="2910800"/>
            <a:ext cx="1778400" cy="5156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414" name="Shape 414"/>
          <p:cNvCxnSpPr>
            <a:endCxn id="410" idx="2"/>
          </p:cNvCxnSpPr>
          <p:nvPr/>
        </p:nvCxnSpPr>
        <p:spPr>
          <a:xfrm rot="10800000" flipH="1">
            <a:off x="2569267" y="3426400"/>
            <a:ext cx="1743600" cy="3328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415" name="Shape 415"/>
          <p:cNvSpPr txBox="1"/>
          <p:nvPr/>
        </p:nvSpPr>
        <p:spPr>
          <a:xfrm>
            <a:off x="2446000" y="4654467"/>
            <a:ext cx="655600" cy="4128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r>
              <a:rPr lang="en" sz="2400"/>
              <a:t>32</a:t>
            </a:r>
          </a:p>
        </p:txBody>
      </p:sp>
      <p:sp>
        <p:nvSpPr>
          <p:cNvPr id="416" name="Shape 416"/>
          <p:cNvSpPr txBox="1"/>
          <p:nvPr/>
        </p:nvSpPr>
        <p:spPr>
          <a:xfrm>
            <a:off x="2931733" y="1890233"/>
            <a:ext cx="655600" cy="3764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r>
              <a:rPr lang="en" sz="2400"/>
              <a:t>32</a:t>
            </a:r>
          </a:p>
        </p:txBody>
      </p:sp>
      <p:sp>
        <p:nvSpPr>
          <p:cNvPr id="417" name="Shape 417"/>
          <p:cNvSpPr txBox="1"/>
          <p:nvPr/>
        </p:nvSpPr>
        <p:spPr>
          <a:xfrm>
            <a:off x="1551849" y="5176643"/>
            <a:ext cx="655600" cy="2428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r>
              <a:rPr lang="en" sz="2400"/>
              <a:t>3</a:t>
            </a:r>
          </a:p>
        </p:txBody>
      </p:sp>
      <p:sp>
        <p:nvSpPr>
          <p:cNvPr id="418" name="Shape 418"/>
          <p:cNvSpPr txBox="1"/>
          <p:nvPr/>
        </p:nvSpPr>
        <p:spPr>
          <a:xfrm>
            <a:off x="161167" y="93267"/>
            <a:ext cx="10269200" cy="8404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r>
              <a:rPr lang="en" sz="4000"/>
              <a:t>Convolution Layer</a:t>
            </a:r>
          </a:p>
        </p:txBody>
      </p:sp>
      <p:sp>
        <p:nvSpPr>
          <p:cNvPr id="419" name="Shape 419"/>
          <p:cNvSpPr/>
          <p:nvPr/>
        </p:nvSpPr>
        <p:spPr>
          <a:xfrm>
            <a:off x="1629167" y="1587800"/>
            <a:ext cx="1275200" cy="3677200"/>
          </a:xfrm>
          <a:prstGeom prst="cube">
            <a:avLst>
              <a:gd name="adj" fmla="val 77711"/>
            </a:avLst>
          </a:prstGeom>
          <a:solidFill>
            <a:srgbClr val="F4CCCC">
              <a:alpha val="51920"/>
            </a:srgbClr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20" name="Shape 420"/>
          <p:cNvSpPr txBox="1"/>
          <p:nvPr/>
        </p:nvSpPr>
        <p:spPr>
          <a:xfrm>
            <a:off x="4639633" y="1024633"/>
            <a:ext cx="4846800" cy="7368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r>
              <a:rPr lang="en" sz="3200">
                <a:solidFill>
                  <a:srgbClr val="FF0000"/>
                </a:solidFill>
              </a:rPr>
              <a:t>32x32x3 image</a:t>
            </a:r>
          </a:p>
          <a:p>
            <a:r>
              <a:rPr lang="en" sz="3200">
                <a:solidFill>
                  <a:srgbClr val="0000FF"/>
                </a:solidFill>
              </a:rPr>
              <a:t>5x5x3 filter</a:t>
            </a:r>
          </a:p>
        </p:txBody>
      </p:sp>
      <p:cxnSp>
        <p:nvCxnSpPr>
          <p:cNvPr id="421" name="Shape 421"/>
          <p:cNvCxnSpPr/>
          <p:nvPr/>
        </p:nvCxnSpPr>
        <p:spPr>
          <a:xfrm flipH="1">
            <a:off x="3131533" y="1347000"/>
            <a:ext cx="1312400" cy="3108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22" name="Shape 422"/>
          <p:cNvCxnSpPr/>
          <p:nvPr/>
        </p:nvCxnSpPr>
        <p:spPr>
          <a:xfrm flipH="1">
            <a:off x="2716867" y="1991700"/>
            <a:ext cx="1865200" cy="725200"/>
          </a:xfrm>
          <a:prstGeom prst="straightConnector1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23" name="Shape 423"/>
          <p:cNvCxnSpPr/>
          <p:nvPr/>
        </p:nvCxnSpPr>
        <p:spPr>
          <a:xfrm rot="10800000">
            <a:off x="4766400" y="3822000"/>
            <a:ext cx="544400" cy="1944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424" name="Shape 424"/>
          <p:cNvSpPr txBox="1"/>
          <p:nvPr/>
        </p:nvSpPr>
        <p:spPr>
          <a:xfrm>
            <a:off x="5427967" y="3665667"/>
            <a:ext cx="6688000" cy="14160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r>
              <a:rPr lang="en" sz="2400" b="1"/>
              <a:t>1 number: </a:t>
            </a:r>
          </a:p>
          <a:p>
            <a:r>
              <a:rPr lang="en" sz="2400"/>
              <a:t>the result of taking a dot product between the filter and a small 5x5x3 chunk of the image</a:t>
            </a:r>
          </a:p>
          <a:p>
            <a:r>
              <a:rPr lang="en" sz="2400"/>
              <a:t>(i.e. 5*5*3 = 75-dimensional dot product + bias)</a:t>
            </a:r>
          </a:p>
        </p:txBody>
      </p:sp>
      <p:pic>
        <p:nvPicPr>
          <p:cNvPr id="425" name="Shape 4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16032" y="1704333"/>
            <a:ext cx="494024" cy="37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Shape 4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22267" y="5381093"/>
            <a:ext cx="1634187" cy="5247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308537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Shape 431"/>
          <p:cNvSpPr/>
          <p:nvPr/>
        </p:nvSpPr>
        <p:spPr>
          <a:xfrm>
            <a:off x="2184533" y="2883800"/>
            <a:ext cx="376400" cy="1085200"/>
          </a:xfrm>
          <a:prstGeom prst="cube">
            <a:avLst>
              <a:gd name="adj" fmla="val 53382"/>
            </a:avLst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32" name="Shape 432"/>
          <p:cNvSpPr/>
          <p:nvPr/>
        </p:nvSpPr>
        <p:spPr>
          <a:xfrm>
            <a:off x="4312867" y="3238200"/>
            <a:ext cx="376400" cy="376400"/>
          </a:xfrm>
          <a:prstGeom prst="ellipse">
            <a:avLst/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433" name="Shape 433"/>
          <p:cNvCxnSpPr>
            <a:endCxn id="432" idx="2"/>
          </p:cNvCxnSpPr>
          <p:nvPr/>
        </p:nvCxnSpPr>
        <p:spPr>
          <a:xfrm rot="10800000" flipH="1">
            <a:off x="2326867" y="3426400"/>
            <a:ext cx="1986000" cy="5320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434" name="Shape 434"/>
          <p:cNvCxnSpPr>
            <a:endCxn id="432" idx="2"/>
          </p:cNvCxnSpPr>
          <p:nvPr/>
        </p:nvCxnSpPr>
        <p:spPr>
          <a:xfrm>
            <a:off x="2352867" y="3110000"/>
            <a:ext cx="1960000" cy="3164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435" name="Shape 435"/>
          <p:cNvCxnSpPr>
            <a:endCxn id="432" idx="2"/>
          </p:cNvCxnSpPr>
          <p:nvPr/>
        </p:nvCxnSpPr>
        <p:spPr>
          <a:xfrm>
            <a:off x="2534467" y="2910800"/>
            <a:ext cx="1778400" cy="5156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436" name="Shape 436"/>
          <p:cNvCxnSpPr>
            <a:endCxn id="432" idx="2"/>
          </p:cNvCxnSpPr>
          <p:nvPr/>
        </p:nvCxnSpPr>
        <p:spPr>
          <a:xfrm rot="10800000" flipH="1">
            <a:off x="2569267" y="3426400"/>
            <a:ext cx="1743600" cy="3328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437" name="Shape 437"/>
          <p:cNvSpPr txBox="1"/>
          <p:nvPr/>
        </p:nvSpPr>
        <p:spPr>
          <a:xfrm>
            <a:off x="2446000" y="4654467"/>
            <a:ext cx="655600" cy="4128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r>
              <a:rPr lang="en" sz="2400"/>
              <a:t>32</a:t>
            </a:r>
          </a:p>
        </p:txBody>
      </p:sp>
      <p:sp>
        <p:nvSpPr>
          <p:cNvPr id="438" name="Shape 438"/>
          <p:cNvSpPr txBox="1"/>
          <p:nvPr/>
        </p:nvSpPr>
        <p:spPr>
          <a:xfrm>
            <a:off x="2931733" y="1890233"/>
            <a:ext cx="655600" cy="3764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r>
              <a:rPr lang="en" sz="2400"/>
              <a:t>32</a:t>
            </a:r>
          </a:p>
        </p:txBody>
      </p:sp>
      <p:sp>
        <p:nvSpPr>
          <p:cNvPr id="439" name="Shape 439"/>
          <p:cNvSpPr txBox="1"/>
          <p:nvPr/>
        </p:nvSpPr>
        <p:spPr>
          <a:xfrm>
            <a:off x="1551849" y="5176643"/>
            <a:ext cx="655600" cy="2428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r>
              <a:rPr lang="en" sz="2400"/>
              <a:t>3</a:t>
            </a:r>
          </a:p>
        </p:txBody>
      </p:sp>
      <p:sp>
        <p:nvSpPr>
          <p:cNvPr id="440" name="Shape 440"/>
          <p:cNvSpPr txBox="1"/>
          <p:nvPr/>
        </p:nvSpPr>
        <p:spPr>
          <a:xfrm>
            <a:off x="161167" y="93267"/>
            <a:ext cx="10269200" cy="8404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r>
              <a:rPr lang="en" sz="4000"/>
              <a:t>Convolution Layer</a:t>
            </a:r>
          </a:p>
        </p:txBody>
      </p:sp>
      <p:sp>
        <p:nvSpPr>
          <p:cNvPr id="441" name="Shape 441"/>
          <p:cNvSpPr/>
          <p:nvPr/>
        </p:nvSpPr>
        <p:spPr>
          <a:xfrm>
            <a:off x="1629167" y="1587800"/>
            <a:ext cx="1275200" cy="3677200"/>
          </a:xfrm>
          <a:prstGeom prst="cube">
            <a:avLst>
              <a:gd name="adj" fmla="val 77711"/>
            </a:avLst>
          </a:prstGeom>
          <a:solidFill>
            <a:srgbClr val="F4CCCC">
              <a:alpha val="51920"/>
            </a:srgbClr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42" name="Shape 442"/>
          <p:cNvSpPr txBox="1"/>
          <p:nvPr/>
        </p:nvSpPr>
        <p:spPr>
          <a:xfrm>
            <a:off x="4639633" y="1024633"/>
            <a:ext cx="4846800" cy="7368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r>
              <a:rPr lang="en" sz="3200">
                <a:solidFill>
                  <a:srgbClr val="FF0000"/>
                </a:solidFill>
              </a:rPr>
              <a:t>32x32x3 image</a:t>
            </a:r>
          </a:p>
          <a:p>
            <a:r>
              <a:rPr lang="en" sz="3200">
                <a:solidFill>
                  <a:srgbClr val="0000FF"/>
                </a:solidFill>
              </a:rPr>
              <a:t>5x5x3 filter</a:t>
            </a:r>
          </a:p>
        </p:txBody>
      </p:sp>
      <p:cxnSp>
        <p:nvCxnSpPr>
          <p:cNvPr id="443" name="Shape 443"/>
          <p:cNvCxnSpPr/>
          <p:nvPr/>
        </p:nvCxnSpPr>
        <p:spPr>
          <a:xfrm flipH="1">
            <a:off x="3131533" y="1347000"/>
            <a:ext cx="1312400" cy="3108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44" name="Shape 444"/>
          <p:cNvCxnSpPr/>
          <p:nvPr/>
        </p:nvCxnSpPr>
        <p:spPr>
          <a:xfrm flipH="1">
            <a:off x="2716867" y="1991700"/>
            <a:ext cx="1865200" cy="725200"/>
          </a:xfrm>
          <a:prstGeom prst="straightConnector1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45" name="Shape 445"/>
          <p:cNvCxnSpPr/>
          <p:nvPr/>
        </p:nvCxnSpPr>
        <p:spPr>
          <a:xfrm>
            <a:off x="5295867" y="3430800"/>
            <a:ext cx="3154400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446" name="Shape 446"/>
          <p:cNvSpPr txBox="1"/>
          <p:nvPr/>
        </p:nvSpPr>
        <p:spPr>
          <a:xfrm>
            <a:off x="5123233" y="3614600"/>
            <a:ext cx="4363200" cy="10852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r>
              <a:rPr lang="en" sz="2400"/>
              <a:t>convolve (slide) over all spatial locations</a:t>
            </a:r>
          </a:p>
        </p:txBody>
      </p:sp>
      <p:sp>
        <p:nvSpPr>
          <p:cNvPr id="447" name="Shape 447"/>
          <p:cNvSpPr/>
          <p:nvPr/>
        </p:nvSpPr>
        <p:spPr>
          <a:xfrm>
            <a:off x="9433267" y="1587800"/>
            <a:ext cx="1275200" cy="3677200"/>
          </a:xfrm>
          <a:prstGeom prst="cube">
            <a:avLst>
              <a:gd name="adj" fmla="val 90357"/>
            </a:avLst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48" name="Shape 448"/>
          <p:cNvSpPr txBox="1"/>
          <p:nvPr/>
        </p:nvSpPr>
        <p:spPr>
          <a:xfrm>
            <a:off x="9440467" y="698233"/>
            <a:ext cx="2406000" cy="7252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r>
              <a:rPr lang="en" sz="2400" b="1">
                <a:solidFill>
                  <a:srgbClr val="0000FF"/>
                </a:solidFill>
              </a:rPr>
              <a:t>activation map</a:t>
            </a:r>
          </a:p>
        </p:txBody>
      </p:sp>
      <p:sp>
        <p:nvSpPr>
          <p:cNvPr id="449" name="Shape 449"/>
          <p:cNvSpPr txBox="1"/>
          <p:nvPr/>
        </p:nvSpPr>
        <p:spPr>
          <a:xfrm>
            <a:off x="9279257" y="5205772"/>
            <a:ext cx="437600" cy="4128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r>
              <a:rPr lang="en" sz="2400"/>
              <a:t>1</a:t>
            </a:r>
          </a:p>
        </p:txBody>
      </p:sp>
      <p:sp>
        <p:nvSpPr>
          <p:cNvPr id="450" name="Shape 450"/>
          <p:cNvSpPr txBox="1"/>
          <p:nvPr/>
        </p:nvSpPr>
        <p:spPr>
          <a:xfrm>
            <a:off x="10169271" y="4598200"/>
            <a:ext cx="655600" cy="4128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r>
              <a:rPr lang="en" sz="2400"/>
              <a:t>28</a:t>
            </a:r>
          </a:p>
        </p:txBody>
      </p:sp>
      <p:sp>
        <p:nvSpPr>
          <p:cNvPr id="451" name="Shape 451"/>
          <p:cNvSpPr txBox="1"/>
          <p:nvPr/>
        </p:nvSpPr>
        <p:spPr>
          <a:xfrm>
            <a:off x="10708471" y="2716883"/>
            <a:ext cx="655600" cy="4128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r>
              <a:rPr lang="en" sz="2400"/>
              <a:t>28</a:t>
            </a:r>
          </a:p>
        </p:txBody>
      </p:sp>
    </p:spTree>
    <p:extLst>
      <p:ext uri="{BB962C8B-B14F-4D97-AF65-F5344CB8AC3E}">
        <p14:creationId xmlns:p14="http://schemas.microsoft.com/office/powerpoint/2010/main" val="21614318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Shape 456"/>
          <p:cNvSpPr/>
          <p:nvPr/>
        </p:nvSpPr>
        <p:spPr>
          <a:xfrm>
            <a:off x="9433267" y="1587800"/>
            <a:ext cx="1275200" cy="3677200"/>
          </a:xfrm>
          <a:prstGeom prst="cube">
            <a:avLst>
              <a:gd name="adj" fmla="val 90357"/>
            </a:avLst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57" name="Shape 457"/>
          <p:cNvSpPr/>
          <p:nvPr/>
        </p:nvSpPr>
        <p:spPr>
          <a:xfrm>
            <a:off x="2184533" y="2883800"/>
            <a:ext cx="376400" cy="1085200"/>
          </a:xfrm>
          <a:prstGeom prst="cube">
            <a:avLst>
              <a:gd name="adj" fmla="val 53382"/>
            </a:avLst>
          </a:prstGeom>
          <a:solidFill>
            <a:srgbClr val="D9EAD3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58" name="Shape 458"/>
          <p:cNvSpPr/>
          <p:nvPr/>
        </p:nvSpPr>
        <p:spPr>
          <a:xfrm>
            <a:off x="4312867" y="3238200"/>
            <a:ext cx="376400" cy="376400"/>
          </a:xfrm>
          <a:prstGeom prst="ellipse">
            <a:avLst/>
          </a:prstGeom>
          <a:solidFill>
            <a:srgbClr val="D9EAD3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459" name="Shape 459"/>
          <p:cNvCxnSpPr>
            <a:endCxn id="458" idx="2"/>
          </p:cNvCxnSpPr>
          <p:nvPr/>
        </p:nvCxnSpPr>
        <p:spPr>
          <a:xfrm rot="10800000" flipH="1">
            <a:off x="2326867" y="3426400"/>
            <a:ext cx="1986000" cy="5320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460" name="Shape 460"/>
          <p:cNvCxnSpPr>
            <a:endCxn id="458" idx="2"/>
          </p:cNvCxnSpPr>
          <p:nvPr/>
        </p:nvCxnSpPr>
        <p:spPr>
          <a:xfrm>
            <a:off x="2352867" y="3110000"/>
            <a:ext cx="1960000" cy="3164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461" name="Shape 461"/>
          <p:cNvCxnSpPr>
            <a:endCxn id="458" idx="2"/>
          </p:cNvCxnSpPr>
          <p:nvPr/>
        </p:nvCxnSpPr>
        <p:spPr>
          <a:xfrm>
            <a:off x="2534467" y="2910800"/>
            <a:ext cx="1778400" cy="5156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462" name="Shape 462"/>
          <p:cNvCxnSpPr>
            <a:endCxn id="458" idx="2"/>
          </p:cNvCxnSpPr>
          <p:nvPr/>
        </p:nvCxnSpPr>
        <p:spPr>
          <a:xfrm rot="10800000" flipH="1">
            <a:off x="2569267" y="3426400"/>
            <a:ext cx="1743600" cy="3328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463" name="Shape 463"/>
          <p:cNvSpPr txBox="1"/>
          <p:nvPr/>
        </p:nvSpPr>
        <p:spPr>
          <a:xfrm>
            <a:off x="2446000" y="4654467"/>
            <a:ext cx="655600" cy="4128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r>
              <a:rPr lang="en" sz="2400"/>
              <a:t>32</a:t>
            </a:r>
          </a:p>
        </p:txBody>
      </p:sp>
      <p:sp>
        <p:nvSpPr>
          <p:cNvPr id="464" name="Shape 464"/>
          <p:cNvSpPr txBox="1"/>
          <p:nvPr/>
        </p:nvSpPr>
        <p:spPr>
          <a:xfrm>
            <a:off x="2931733" y="1890233"/>
            <a:ext cx="655600" cy="3764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r>
              <a:rPr lang="en" sz="2400"/>
              <a:t>32</a:t>
            </a:r>
          </a:p>
        </p:txBody>
      </p:sp>
      <p:sp>
        <p:nvSpPr>
          <p:cNvPr id="465" name="Shape 465"/>
          <p:cNvSpPr txBox="1"/>
          <p:nvPr/>
        </p:nvSpPr>
        <p:spPr>
          <a:xfrm>
            <a:off x="1551849" y="5176643"/>
            <a:ext cx="655600" cy="2428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r>
              <a:rPr lang="en" sz="2400"/>
              <a:t>3</a:t>
            </a:r>
          </a:p>
        </p:txBody>
      </p:sp>
      <p:sp>
        <p:nvSpPr>
          <p:cNvPr id="466" name="Shape 466"/>
          <p:cNvSpPr txBox="1"/>
          <p:nvPr/>
        </p:nvSpPr>
        <p:spPr>
          <a:xfrm>
            <a:off x="161167" y="93267"/>
            <a:ext cx="10269200" cy="8404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r>
              <a:rPr lang="en" sz="4000"/>
              <a:t>Convolution Layer</a:t>
            </a:r>
          </a:p>
        </p:txBody>
      </p:sp>
      <p:sp>
        <p:nvSpPr>
          <p:cNvPr id="467" name="Shape 467"/>
          <p:cNvSpPr txBox="1"/>
          <p:nvPr/>
        </p:nvSpPr>
        <p:spPr>
          <a:xfrm>
            <a:off x="4639633" y="1024633"/>
            <a:ext cx="4846800" cy="7368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r>
              <a:rPr lang="en" sz="3200">
                <a:solidFill>
                  <a:srgbClr val="FF0000"/>
                </a:solidFill>
              </a:rPr>
              <a:t>32x32x3 image</a:t>
            </a:r>
          </a:p>
          <a:p>
            <a:r>
              <a:rPr lang="en" sz="3200">
                <a:solidFill>
                  <a:srgbClr val="38761D"/>
                </a:solidFill>
              </a:rPr>
              <a:t>5x5x3 filter</a:t>
            </a:r>
          </a:p>
        </p:txBody>
      </p:sp>
      <p:cxnSp>
        <p:nvCxnSpPr>
          <p:cNvPr id="468" name="Shape 468"/>
          <p:cNvCxnSpPr/>
          <p:nvPr/>
        </p:nvCxnSpPr>
        <p:spPr>
          <a:xfrm flipH="1">
            <a:off x="3131533" y="1347000"/>
            <a:ext cx="1312400" cy="3108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69" name="Shape 469"/>
          <p:cNvCxnSpPr/>
          <p:nvPr/>
        </p:nvCxnSpPr>
        <p:spPr>
          <a:xfrm flipH="1">
            <a:off x="2716867" y="1991700"/>
            <a:ext cx="1865200" cy="725200"/>
          </a:xfrm>
          <a:prstGeom prst="straightConnector1">
            <a:avLst/>
          </a:prstGeom>
          <a:noFill/>
          <a:ln w="9525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70" name="Shape 470"/>
          <p:cNvCxnSpPr/>
          <p:nvPr/>
        </p:nvCxnSpPr>
        <p:spPr>
          <a:xfrm>
            <a:off x="5295867" y="3430800"/>
            <a:ext cx="3154400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471" name="Shape 471"/>
          <p:cNvSpPr txBox="1"/>
          <p:nvPr/>
        </p:nvSpPr>
        <p:spPr>
          <a:xfrm>
            <a:off x="5123233" y="3614600"/>
            <a:ext cx="4363200" cy="10852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r>
              <a:rPr lang="en" sz="2400"/>
              <a:t>convolve (slide) over all spatial locations</a:t>
            </a:r>
          </a:p>
        </p:txBody>
      </p:sp>
      <p:sp>
        <p:nvSpPr>
          <p:cNvPr id="472" name="Shape 472"/>
          <p:cNvSpPr/>
          <p:nvPr/>
        </p:nvSpPr>
        <p:spPr>
          <a:xfrm>
            <a:off x="9937237" y="1587800"/>
            <a:ext cx="1275200" cy="3677200"/>
          </a:xfrm>
          <a:prstGeom prst="cube">
            <a:avLst>
              <a:gd name="adj" fmla="val 90357"/>
            </a:avLst>
          </a:prstGeom>
          <a:solidFill>
            <a:srgbClr val="D9EAD3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73" name="Shape 473"/>
          <p:cNvSpPr txBox="1"/>
          <p:nvPr/>
        </p:nvSpPr>
        <p:spPr>
          <a:xfrm>
            <a:off x="9399867" y="1003033"/>
            <a:ext cx="2751200" cy="7252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r>
              <a:rPr lang="en" sz="2400" b="1"/>
              <a:t>activation maps</a:t>
            </a:r>
          </a:p>
        </p:txBody>
      </p:sp>
      <p:sp>
        <p:nvSpPr>
          <p:cNvPr id="474" name="Shape 474"/>
          <p:cNvSpPr txBox="1"/>
          <p:nvPr/>
        </p:nvSpPr>
        <p:spPr>
          <a:xfrm>
            <a:off x="9783228" y="5205772"/>
            <a:ext cx="437600" cy="4128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r>
              <a:rPr lang="en" sz="2400"/>
              <a:t>1</a:t>
            </a:r>
          </a:p>
        </p:txBody>
      </p:sp>
      <p:sp>
        <p:nvSpPr>
          <p:cNvPr id="475" name="Shape 475"/>
          <p:cNvSpPr txBox="1"/>
          <p:nvPr/>
        </p:nvSpPr>
        <p:spPr>
          <a:xfrm>
            <a:off x="10673240" y="4598200"/>
            <a:ext cx="655600" cy="4128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r>
              <a:rPr lang="en" sz="2400"/>
              <a:t>28</a:t>
            </a:r>
          </a:p>
        </p:txBody>
      </p:sp>
      <p:sp>
        <p:nvSpPr>
          <p:cNvPr id="476" name="Shape 476"/>
          <p:cNvSpPr txBox="1"/>
          <p:nvPr/>
        </p:nvSpPr>
        <p:spPr>
          <a:xfrm>
            <a:off x="11212440" y="2716883"/>
            <a:ext cx="655600" cy="4128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r>
              <a:rPr lang="en" sz="2400"/>
              <a:t>28</a:t>
            </a:r>
          </a:p>
        </p:txBody>
      </p:sp>
      <p:sp>
        <p:nvSpPr>
          <p:cNvPr id="477" name="Shape 477"/>
          <p:cNvSpPr/>
          <p:nvPr/>
        </p:nvSpPr>
        <p:spPr>
          <a:xfrm>
            <a:off x="1629167" y="1587800"/>
            <a:ext cx="1275200" cy="3677200"/>
          </a:xfrm>
          <a:prstGeom prst="cube">
            <a:avLst>
              <a:gd name="adj" fmla="val 77711"/>
            </a:avLst>
          </a:prstGeom>
          <a:solidFill>
            <a:srgbClr val="F4CCCC">
              <a:alpha val="51920"/>
            </a:srgbClr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78" name="Shape 478"/>
          <p:cNvSpPr txBox="1"/>
          <p:nvPr/>
        </p:nvSpPr>
        <p:spPr>
          <a:xfrm>
            <a:off x="5482067" y="-74533"/>
            <a:ext cx="6752000" cy="3764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r>
              <a:rPr lang="en" sz="3200"/>
              <a:t>consider a second, </a:t>
            </a:r>
            <a:r>
              <a:rPr lang="en" sz="3200">
                <a:solidFill>
                  <a:srgbClr val="38761D"/>
                </a:solidFill>
              </a:rPr>
              <a:t>green </a:t>
            </a:r>
            <a:r>
              <a:rPr lang="en" sz="3200"/>
              <a:t>filter</a:t>
            </a:r>
          </a:p>
        </p:txBody>
      </p:sp>
    </p:spTree>
    <p:extLst>
      <p:ext uri="{BB962C8B-B14F-4D97-AF65-F5344CB8AC3E}">
        <p14:creationId xmlns:p14="http://schemas.microsoft.com/office/powerpoint/2010/main" val="37082706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Shape 483"/>
          <p:cNvSpPr/>
          <p:nvPr/>
        </p:nvSpPr>
        <p:spPr>
          <a:xfrm>
            <a:off x="1629167" y="1283000"/>
            <a:ext cx="1275200" cy="3677200"/>
          </a:xfrm>
          <a:prstGeom prst="cube">
            <a:avLst>
              <a:gd name="adj" fmla="val 77711"/>
            </a:avLst>
          </a:prstGeom>
          <a:solidFill>
            <a:srgbClr val="F4CCCC">
              <a:alpha val="51920"/>
            </a:srgbClr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84" name="Shape 484"/>
          <p:cNvSpPr/>
          <p:nvPr/>
        </p:nvSpPr>
        <p:spPr>
          <a:xfrm>
            <a:off x="7604467" y="1283000"/>
            <a:ext cx="1275200" cy="3677200"/>
          </a:xfrm>
          <a:prstGeom prst="cube">
            <a:avLst>
              <a:gd name="adj" fmla="val 90357"/>
            </a:avLst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85" name="Shape 485"/>
          <p:cNvSpPr txBox="1"/>
          <p:nvPr/>
        </p:nvSpPr>
        <p:spPr>
          <a:xfrm>
            <a:off x="2446000" y="4349667"/>
            <a:ext cx="655600" cy="4128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r>
              <a:rPr lang="en" sz="2400"/>
              <a:t>32</a:t>
            </a:r>
          </a:p>
        </p:txBody>
      </p:sp>
      <p:sp>
        <p:nvSpPr>
          <p:cNvPr id="486" name="Shape 486"/>
          <p:cNvSpPr txBox="1"/>
          <p:nvPr/>
        </p:nvSpPr>
        <p:spPr>
          <a:xfrm>
            <a:off x="2931733" y="1585433"/>
            <a:ext cx="655600" cy="3764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r>
              <a:rPr lang="en" sz="2400"/>
              <a:t>32</a:t>
            </a:r>
          </a:p>
        </p:txBody>
      </p:sp>
      <p:sp>
        <p:nvSpPr>
          <p:cNvPr id="487" name="Shape 487"/>
          <p:cNvSpPr txBox="1"/>
          <p:nvPr/>
        </p:nvSpPr>
        <p:spPr>
          <a:xfrm>
            <a:off x="1551849" y="4871843"/>
            <a:ext cx="655600" cy="2428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r>
              <a:rPr lang="en" sz="2400"/>
              <a:t>3</a:t>
            </a:r>
          </a:p>
        </p:txBody>
      </p:sp>
      <p:cxnSp>
        <p:nvCxnSpPr>
          <p:cNvPr id="488" name="Shape 488"/>
          <p:cNvCxnSpPr/>
          <p:nvPr/>
        </p:nvCxnSpPr>
        <p:spPr>
          <a:xfrm>
            <a:off x="3771867" y="3126000"/>
            <a:ext cx="3154400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489" name="Shape 489"/>
          <p:cNvSpPr txBox="1"/>
          <p:nvPr/>
        </p:nvSpPr>
        <p:spPr>
          <a:xfrm>
            <a:off x="3802433" y="3106600"/>
            <a:ext cx="4363200" cy="10852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r>
              <a:rPr lang="en" sz="2400"/>
              <a:t>Convolution Layer</a:t>
            </a:r>
          </a:p>
        </p:txBody>
      </p:sp>
      <p:sp>
        <p:nvSpPr>
          <p:cNvPr id="490" name="Shape 490"/>
          <p:cNvSpPr/>
          <p:nvPr/>
        </p:nvSpPr>
        <p:spPr>
          <a:xfrm>
            <a:off x="7803637" y="1283000"/>
            <a:ext cx="1275199" cy="3677200"/>
          </a:xfrm>
          <a:prstGeom prst="cube">
            <a:avLst>
              <a:gd name="adj" fmla="val 90357"/>
            </a:avLst>
          </a:prstGeom>
          <a:solidFill>
            <a:srgbClr val="D9EAD3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91" name="Shape 491"/>
          <p:cNvSpPr txBox="1"/>
          <p:nvPr/>
        </p:nvSpPr>
        <p:spPr>
          <a:xfrm>
            <a:off x="7774267" y="698233"/>
            <a:ext cx="2751200" cy="7252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r>
              <a:rPr lang="en" sz="2400" b="1"/>
              <a:t>activation maps</a:t>
            </a:r>
          </a:p>
        </p:txBody>
      </p:sp>
      <p:sp>
        <p:nvSpPr>
          <p:cNvPr id="492" name="Shape 492"/>
          <p:cNvSpPr txBox="1"/>
          <p:nvPr/>
        </p:nvSpPr>
        <p:spPr>
          <a:xfrm>
            <a:off x="7954428" y="4900972"/>
            <a:ext cx="437600" cy="4128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r>
              <a:rPr lang="en" sz="2400"/>
              <a:t>6</a:t>
            </a:r>
          </a:p>
        </p:txBody>
      </p:sp>
      <p:sp>
        <p:nvSpPr>
          <p:cNvPr id="493" name="Shape 493"/>
          <p:cNvSpPr txBox="1"/>
          <p:nvPr/>
        </p:nvSpPr>
        <p:spPr>
          <a:xfrm>
            <a:off x="9361873" y="4319033"/>
            <a:ext cx="655600" cy="4128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r>
              <a:rPr lang="en" sz="2400"/>
              <a:t>28</a:t>
            </a:r>
          </a:p>
        </p:txBody>
      </p:sp>
      <p:sp>
        <p:nvSpPr>
          <p:cNvPr id="494" name="Shape 494"/>
          <p:cNvSpPr txBox="1"/>
          <p:nvPr/>
        </p:nvSpPr>
        <p:spPr>
          <a:xfrm>
            <a:off x="10017473" y="2211949"/>
            <a:ext cx="655600" cy="4128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r>
              <a:rPr lang="en" sz="2400"/>
              <a:t>28</a:t>
            </a:r>
          </a:p>
        </p:txBody>
      </p:sp>
      <p:sp>
        <p:nvSpPr>
          <p:cNvPr id="495" name="Shape 495"/>
          <p:cNvSpPr txBox="1"/>
          <p:nvPr/>
        </p:nvSpPr>
        <p:spPr>
          <a:xfrm>
            <a:off x="368433" y="126633"/>
            <a:ext cx="11628000" cy="5156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r>
              <a:rPr lang="en" sz="2667"/>
              <a:t>For example, if we had 6 5x5 filters, we’ll get 6 separate activation maps:</a:t>
            </a:r>
          </a:p>
        </p:txBody>
      </p:sp>
      <p:sp>
        <p:nvSpPr>
          <p:cNvPr id="496" name="Shape 496"/>
          <p:cNvSpPr/>
          <p:nvPr/>
        </p:nvSpPr>
        <p:spPr>
          <a:xfrm>
            <a:off x="8006837" y="1283000"/>
            <a:ext cx="1275199" cy="3677200"/>
          </a:xfrm>
          <a:prstGeom prst="cube">
            <a:avLst>
              <a:gd name="adj" fmla="val 90357"/>
            </a:avLst>
          </a:prstGeom>
          <a:solidFill>
            <a:srgbClr val="F4CCCC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97" name="Shape 497"/>
          <p:cNvSpPr/>
          <p:nvPr/>
        </p:nvSpPr>
        <p:spPr>
          <a:xfrm>
            <a:off x="8210037" y="1283000"/>
            <a:ext cx="1275199" cy="3677200"/>
          </a:xfrm>
          <a:prstGeom prst="cube">
            <a:avLst>
              <a:gd name="adj" fmla="val 90357"/>
            </a:avLst>
          </a:prstGeom>
          <a:solidFill>
            <a:srgbClr val="FFF2CC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98" name="Shape 498"/>
          <p:cNvSpPr/>
          <p:nvPr/>
        </p:nvSpPr>
        <p:spPr>
          <a:xfrm>
            <a:off x="8413237" y="1283000"/>
            <a:ext cx="1275199" cy="3677200"/>
          </a:xfrm>
          <a:prstGeom prst="cube">
            <a:avLst>
              <a:gd name="adj" fmla="val 90357"/>
            </a:avLst>
          </a:prstGeom>
          <a:solidFill>
            <a:srgbClr val="D9D2E9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99" name="Shape 499"/>
          <p:cNvSpPr/>
          <p:nvPr/>
        </p:nvSpPr>
        <p:spPr>
          <a:xfrm>
            <a:off x="8616437" y="1283000"/>
            <a:ext cx="1275199" cy="3677200"/>
          </a:xfrm>
          <a:prstGeom prst="cube">
            <a:avLst>
              <a:gd name="adj" fmla="val 90357"/>
            </a:avLst>
          </a:prstGeom>
          <a:solidFill>
            <a:srgbClr val="FCE5CD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00" name="Shape 500"/>
          <p:cNvSpPr txBox="1"/>
          <p:nvPr/>
        </p:nvSpPr>
        <p:spPr>
          <a:xfrm>
            <a:off x="1092867" y="5481013"/>
            <a:ext cx="11501200" cy="3764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r>
              <a:rPr lang="en" sz="2667"/>
              <a:t>We stack these up to get a “new image” of size 28x28x6!</a:t>
            </a:r>
          </a:p>
        </p:txBody>
      </p:sp>
    </p:spTree>
    <p:extLst>
      <p:ext uri="{BB962C8B-B14F-4D97-AF65-F5344CB8AC3E}">
        <p14:creationId xmlns:p14="http://schemas.microsoft.com/office/powerpoint/2010/main" val="38644715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Shape 505"/>
          <p:cNvSpPr/>
          <p:nvPr/>
        </p:nvSpPr>
        <p:spPr>
          <a:xfrm>
            <a:off x="1629167" y="1283000"/>
            <a:ext cx="1275200" cy="3677200"/>
          </a:xfrm>
          <a:prstGeom prst="cube">
            <a:avLst>
              <a:gd name="adj" fmla="val 77711"/>
            </a:avLst>
          </a:prstGeom>
          <a:solidFill>
            <a:srgbClr val="F4CCCC">
              <a:alpha val="51920"/>
            </a:srgbClr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06" name="Shape 506"/>
          <p:cNvSpPr/>
          <p:nvPr/>
        </p:nvSpPr>
        <p:spPr>
          <a:xfrm>
            <a:off x="7604467" y="1283000"/>
            <a:ext cx="1275200" cy="3677200"/>
          </a:xfrm>
          <a:prstGeom prst="cube">
            <a:avLst>
              <a:gd name="adj" fmla="val 90357"/>
            </a:avLst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07" name="Shape 507"/>
          <p:cNvSpPr txBox="1"/>
          <p:nvPr/>
        </p:nvSpPr>
        <p:spPr>
          <a:xfrm>
            <a:off x="2446000" y="4349667"/>
            <a:ext cx="655600" cy="4128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r>
              <a:rPr lang="en" sz="2400"/>
              <a:t>32</a:t>
            </a:r>
          </a:p>
        </p:txBody>
      </p:sp>
      <p:sp>
        <p:nvSpPr>
          <p:cNvPr id="508" name="Shape 508"/>
          <p:cNvSpPr txBox="1"/>
          <p:nvPr/>
        </p:nvSpPr>
        <p:spPr>
          <a:xfrm>
            <a:off x="2931733" y="1585433"/>
            <a:ext cx="655600" cy="3764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r>
              <a:rPr lang="en" sz="2400"/>
              <a:t>32</a:t>
            </a:r>
          </a:p>
        </p:txBody>
      </p:sp>
      <p:sp>
        <p:nvSpPr>
          <p:cNvPr id="509" name="Shape 509"/>
          <p:cNvSpPr txBox="1"/>
          <p:nvPr/>
        </p:nvSpPr>
        <p:spPr>
          <a:xfrm>
            <a:off x="1551849" y="4871843"/>
            <a:ext cx="655600" cy="2428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r>
              <a:rPr lang="en" sz="2400"/>
              <a:t>3</a:t>
            </a:r>
          </a:p>
        </p:txBody>
      </p:sp>
      <p:cxnSp>
        <p:nvCxnSpPr>
          <p:cNvPr id="510" name="Shape 510"/>
          <p:cNvCxnSpPr/>
          <p:nvPr/>
        </p:nvCxnSpPr>
        <p:spPr>
          <a:xfrm>
            <a:off x="3771867" y="3126000"/>
            <a:ext cx="3154400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511" name="Shape 511"/>
          <p:cNvSpPr txBox="1"/>
          <p:nvPr/>
        </p:nvSpPr>
        <p:spPr>
          <a:xfrm>
            <a:off x="3802433" y="3106600"/>
            <a:ext cx="4363200" cy="10852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r>
              <a:rPr lang="en" sz="2400"/>
              <a:t>Convolution Layer</a:t>
            </a:r>
          </a:p>
        </p:txBody>
      </p:sp>
      <p:sp>
        <p:nvSpPr>
          <p:cNvPr id="512" name="Shape 512"/>
          <p:cNvSpPr/>
          <p:nvPr/>
        </p:nvSpPr>
        <p:spPr>
          <a:xfrm>
            <a:off x="7803637" y="1283000"/>
            <a:ext cx="1275199" cy="3677200"/>
          </a:xfrm>
          <a:prstGeom prst="cube">
            <a:avLst>
              <a:gd name="adj" fmla="val 90357"/>
            </a:avLst>
          </a:prstGeom>
          <a:solidFill>
            <a:srgbClr val="D9EAD3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13" name="Shape 513"/>
          <p:cNvSpPr txBox="1"/>
          <p:nvPr/>
        </p:nvSpPr>
        <p:spPr>
          <a:xfrm>
            <a:off x="7774267" y="698233"/>
            <a:ext cx="2751200" cy="7252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r>
              <a:rPr lang="en" sz="2400" b="1"/>
              <a:t>activation maps</a:t>
            </a:r>
          </a:p>
        </p:txBody>
      </p:sp>
      <p:sp>
        <p:nvSpPr>
          <p:cNvPr id="514" name="Shape 514"/>
          <p:cNvSpPr txBox="1"/>
          <p:nvPr/>
        </p:nvSpPr>
        <p:spPr>
          <a:xfrm>
            <a:off x="7954428" y="4900972"/>
            <a:ext cx="437600" cy="4128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r>
              <a:rPr lang="en" sz="2400"/>
              <a:t>6</a:t>
            </a:r>
          </a:p>
        </p:txBody>
      </p:sp>
      <p:sp>
        <p:nvSpPr>
          <p:cNvPr id="515" name="Shape 515"/>
          <p:cNvSpPr txBox="1"/>
          <p:nvPr/>
        </p:nvSpPr>
        <p:spPr>
          <a:xfrm>
            <a:off x="9361873" y="4319033"/>
            <a:ext cx="655600" cy="4128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r>
              <a:rPr lang="en" sz="2400"/>
              <a:t>28</a:t>
            </a:r>
          </a:p>
        </p:txBody>
      </p:sp>
      <p:sp>
        <p:nvSpPr>
          <p:cNvPr id="516" name="Shape 516"/>
          <p:cNvSpPr txBox="1"/>
          <p:nvPr/>
        </p:nvSpPr>
        <p:spPr>
          <a:xfrm>
            <a:off x="10017473" y="2211949"/>
            <a:ext cx="655600" cy="4128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r>
              <a:rPr lang="en" sz="2400"/>
              <a:t>28</a:t>
            </a:r>
          </a:p>
        </p:txBody>
      </p:sp>
      <p:sp>
        <p:nvSpPr>
          <p:cNvPr id="517" name="Shape 517"/>
          <p:cNvSpPr txBox="1"/>
          <p:nvPr/>
        </p:nvSpPr>
        <p:spPr>
          <a:xfrm>
            <a:off x="368433" y="126633"/>
            <a:ext cx="11628000" cy="5156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r>
              <a:rPr lang="en" sz="2667"/>
              <a:t>For example, if we had 6 5x5 filters, we’ll get 6 separate activation maps:</a:t>
            </a:r>
          </a:p>
        </p:txBody>
      </p:sp>
      <p:sp>
        <p:nvSpPr>
          <p:cNvPr id="518" name="Shape 518"/>
          <p:cNvSpPr/>
          <p:nvPr/>
        </p:nvSpPr>
        <p:spPr>
          <a:xfrm>
            <a:off x="8006837" y="1283000"/>
            <a:ext cx="1275199" cy="3677200"/>
          </a:xfrm>
          <a:prstGeom prst="cube">
            <a:avLst>
              <a:gd name="adj" fmla="val 90357"/>
            </a:avLst>
          </a:prstGeom>
          <a:solidFill>
            <a:srgbClr val="F4CCCC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19" name="Shape 519"/>
          <p:cNvSpPr/>
          <p:nvPr/>
        </p:nvSpPr>
        <p:spPr>
          <a:xfrm>
            <a:off x="8210037" y="1283000"/>
            <a:ext cx="1275199" cy="3677200"/>
          </a:xfrm>
          <a:prstGeom prst="cube">
            <a:avLst>
              <a:gd name="adj" fmla="val 90357"/>
            </a:avLst>
          </a:prstGeom>
          <a:solidFill>
            <a:srgbClr val="FFF2CC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20" name="Shape 520"/>
          <p:cNvSpPr/>
          <p:nvPr/>
        </p:nvSpPr>
        <p:spPr>
          <a:xfrm>
            <a:off x="8413237" y="1283000"/>
            <a:ext cx="1275199" cy="3677200"/>
          </a:xfrm>
          <a:prstGeom prst="cube">
            <a:avLst>
              <a:gd name="adj" fmla="val 90357"/>
            </a:avLst>
          </a:prstGeom>
          <a:solidFill>
            <a:srgbClr val="D9D2E9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21" name="Shape 521"/>
          <p:cNvSpPr/>
          <p:nvPr/>
        </p:nvSpPr>
        <p:spPr>
          <a:xfrm>
            <a:off x="8616437" y="1283000"/>
            <a:ext cx="1275199" cy="3677200"/>
          </a:xfrm>
          <a:prstGeom prst="cube">
            <a:avLst>
              <a:gd name="adj" fmla="val 90357"/>
            </a:avLst>
          </a:prstGeom>
          <a:solidFill>
            <a:srgbClr val="FCE5CD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22" name="Shape 522"/>
          <p:cNvSpPr txBox="1"/>
          <p:nvPr/>
        </p:nvSpPr>
        <p:spPr>
          <a:xfrm>
            <a:off x="142200" y="5313767"/>
            <a:ext cx="12879200" cy="3764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r>
              <a:rPr lang="en" sz="2533"/>
              <a:t>We processed [32x32x3] volume into [28x28x6] volume.</a:t>
            </a:r>
          </a:p>
          <a:p>
            <a:r>
              <a:rPr lang="en" sz="2533">
                <a:solidFill>
                  <a:srgbClr val="FF0000"/>
                </a:solidFill>
              </a:rPr>
              <a:t>Q: how many parameters would this be if we used a fully connected layer instead?</a:t>
            </a:r>
          </a:p>
        </p:txBody>
      </p:sp>
    </p:spTree>
    <p:extLst>
      <p:ext uri="{BB962C8B-B14F-4D97-AF65-F5344CB8AC3E}">
        <p14:creationId xmlns:p14="http://schemas.microsoft.com/office/powerpoint/2010/main" val="37479607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Shape 527"/>
          <p:cNvSpPr/>
          <p:nvPr/>
        </p:nvSpPr>
        <p:spPr>
          <a:xfrm>
            <a:off x="1629167" y="1283000"/>
            <a:ext cx="1275200" cy="3677200"/>
          </a:xfrm>
          <a:prstGeom prst="cube">
            <a:avLst>
              <a:gd name="adj" fmla="val 77711"/>
            </a:avLst>
          </a:prstGeom>
          <a:solidFill>
            <a:srgbClr val="F4CCCC">
              <a:alpha val="51920"/>
            </a:srgbClr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28" name="Shape 528"/>
          <p:cNvSpPr/>
          <p:nvPr/>
        </p:nvSpPr>
        <p:spPr>
          <a:xfrm>
            <a:off x="7604467" y="1283000"/>
            <a:ext cx="1275200" cy="3677200"/>
          </a:xfrm>
          <a:prstGeom prst="cube">
            <a:avLst>
              <a:gd name="adj" fmla="val 90357"/>
            </a:avLst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29" name="Shape 529"/>
          <p:cNvSpPr txBox="1"/>
          <p:nvPr/>
        </p:nvSpPr>
        <p:spPr>
          <a:xfrm>
            <a:off x="2446000" y="4349667"/>
            <a:ext cx="655600" cy="4128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r>
              <a:rPr lang="en" sz="2400"/>
              <a:t>32</a:t>
            </a:r>
          </a:p>
        </p:txBody>
      </p:sp>
      <p:sp>
        <p:nvSpPr>
          <p:cNvPr id="530" name="Shape 530"/>
          <p:cNvSpPr txBox="1"/>
          <p:nvPr/>
        </p:nvSpPr>
        <p:spPr>
          <a:xfrm>
            <a:off x="2931733" y="1585433"/>
            <a:ext cx="655600" cy="3764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r>
              <a:rPr lang="en" sz="2400"/>
              <a:t>32</a:t>
            </a:r>
          </a:p>
        </p:txBody>
      </p:sp>
      <p:sp>
        <p:nvSpPr>
          <p:cNvPr id="531" name="Shape 531"/>
          <p:cNvSpPr txBox="1"/>
          <p:nvPr/>
        </p:nvSpPr>
        <p:spPr>
          <a:xfrm>
            <a:off x="1551849" y="4871843"/>
            <a:ext cx="655600" cy="2428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r>
              <a:rPr lang="en" sz="2400"/>
              <a:t>3</a:t>
            </a:r>
          </a:p>
        </p:txBody>
      </p:sp>
      <p:cxnSp>
        <p:nvCxnSpPr>
          <p:cNvPr id="532" name="Shape 532"/>
          <p:cNvCxnSpPr/>
          <p:nvPr/>
        </p:nvCxnSpPr>
        <p:spPr>
          <a:xfrm>
            <a:off x="3771867" y="3126000"/>
            <a:ext cx="3154400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533" name="Shape 533"/>
          <p:cNvSpPr txBox="1"/>
          <p:nvPr/>
        </p:nvSpPr>
        <p:spPr>
          <a:xfrm>
            <a:off x="3802433" y="3106600"/>
            <a:ext cx="4363200" cy="10852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r>
              <a:rPr lang="en" sz="2400"/>
              <a:t>Convolution Layer</a:t>
            </a:r>
          </a:p>
        </p:txBody>
      </p:sp>
      <p:sp>
        <p:nvSpPr>
          <p:cNvPr id="534" name="Shape 534"/>
          <p:cNvSpPr/>
          <p:nvPr/>
        </p:nvSpPr>
        <p:spPr>
          <a:xfrm>
            <a:off x="7803637" y="1283000"/>
            <a:ext cx="1275199" cy="3677200"/>
          </a:xfrm>
          <a:prstGeom prst="cube">
            <a:avLst>
              <a:gd name="adj" fmla="val 90357"/>
            </a:avLst>
          </a:prstGeom>
          <a:solidFill>
            <a:srgbClr val="D9EAD3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35" name="Shape 535"/>
          <p:cNvSpPr txBox="1"/>
          <p:nvPr/>
        </p:nvSpPr>
        <p:spPr>
          <a:xfrm>
            <a:off x="7774267" y="698233"/>
            <a:ext cx="2751200" cy="7252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r>
              <a:rPr lang="en" sz="2400" b="1"/>
              <a:t>activation maps</a:t>
            </a:r>
          </a:p>
        </p:txBody>
      </p:sp>
      <p:sp>
        <p:nvSpPr>
          <p:cNvPr id="536" name="Shape 536"/>
          <p:cNvSpPr txBox="1"/>
          <p:nvPr/>
        </p:nvSpPr>
        <p:spPr>
          <a:xfrm>
            <a:off x="7954428" y="4900972"/>
            <a:ext cx="437600" cy="4128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r>
              <a:rPr lang="en" sz="2400"/>
              <a:t>6</a:t>
            </a:r>
          </a:p>
        </p:txBody>
      </p:sp>
      <p:sp>
        <p:nvSpPr>
          <p:cNvPr id="537" name="Shape 537"/>
          <p:cNvSpPr txBox="1"/>
          <p:nvPr/>
        </p:nvSpPr>
        <p:spPr>
          <a:xfrm>
            <a:off x="9361873" y="4319033"/>
            <a:ext cx="655600" cy="4128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r>
              <a:rPr lang="en" sz="2400"/>
              <a:t>28</a:t>
            </a:r>
          </a:p>
        </p:txBody>
      </p:sp>
      <p:sp>
        <p:nvSpPr>
          <p:cNvPr id="538" name="Shape 538"/>
          <p:cNvSpPr txBox="1"/>
          <p:nvPr/>
        </p:nvSpPr>
        <p:spPr>
          <a:xfrm>
            <a:off x="10017473" y="2211949"/>
            <a:ext cx="655600" cy="4128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r>
              <a:rPr lang="en" sz="2400"/>
              <a:t>28</a:t>
            </a:r>
          </a:p>
        </p:txBody>
      </p:sp>
      <p:sp>
        <p:nvSpPr>
          <p:cNvPr id="539" name="Shape 539"/>
          <p:cNvSpPr txBox="1"/>
          <p:nvPr/>
        </p:nvSpPr>
        <p:spPr>
          <a:xfrm>
            <a:off x="368433" y="126633"/>
            <a:ext cx="11628000" cy="5156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r>
              <a:rPr lang="en" sz="2667"/>
              <a:t>For example, if we had 6 5x5 filters, we’ll get 6 separate activation maps:</a:t>
            </a:r>
          </a:p>
        </p:txBody>
      </p:sp>
      <p:sp>
        <p:nvSpPr>
          <p:cNvPr id="540" name="Shape 540"/>
          <p:cNvSpPr/>
          <p:nvPr/>
        </p:nvSpPr>
        <p:spPr>
          <a:xfrm>
            <a:off x="8006837" y="1283000"/>
            <a:ext cx="1275199" cy="3677200"/>
          </a:xfrm>
          <a:prstGeom prst="cube">
            <a:avLst>
              <a:gd name="adj" fmla="val 90357"/>
            </a:avLst>
          </a:prstGeom>
          <a:solidFill>
            <a:srgbClr val="F4CCCC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41" name="Shape 541"/>
          <p:cNvSpPr/>
          <p:nvPr/>
        </p:nvSpPr>
        <p:spPr>
          <a:xfrm>
            <a:off x="8210037" y="1283000"/>
            <a:ext cx="1275199" cy="3677200"/>
          </a:xfrm>
          <a:prstGeom prst="cube">
            <a:avLst>
              <a:gd name="adj" fmla="val 90357"/>
            </a:avLst>
          </a:prstGeom>
          <a:solidFill>
            <a:srgbClr val="FFF2CC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42" name="Shape 542"/>
          <p:cNvSpPr/>
          <p:nvPr/>
        </p:nvSpPr>
        <p:spPr>
          <a:xfrm>
            <a:off x="8413237" y="1283000"/>
            <a:ext cx="1275199" cy="3677200"/>
          </a:xfrm>
          <a:prstGeom prst="cube">
            <a:avLst>
              <a:gd name="adj" fmla="val 90357"/>
            </a:avLst>
          </a:prstGeom>
          <a:solidFill>
            <a:srgbClr val="D9D2E9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43" name="Shape 543"/>
          <p:cNvSpPr/>
          <p:nvPr/>
        </p:nvSpPr>
        <p:spPr>
          <a:xfrm>
            <a:off x="8616437" y="1283000"/>
            <a:ext cx="1275199" cy="3677200"/>
          </a:xfrm>
          <a:prstGeom prst="cube">
            <a:avLst>
              <a:gd name="adj" fmla="val 90357"/>
            </a:avLst>
          </a:prstGeom>
          <a:solidFill>
            <a:srgbClr val="FCE5CD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44" name="Shape 544"/>
          <p:cNvSpPr txBox="1"/>
          <p:nvPr/>
        </p:nvSpPr>
        <p:spPr>
          <a:xfrm>
            <a:off x="142200" y="5313767"/>
            <a:ext cx="12879200" cy="3764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r>
              <a:rPr lang="en" sz="2533"/>
              <a:t>We processed [32x32x3] volume into [28x28x6] volume.</a:t>
            </a:r>
          </a:p>
          <a:p>
            <a:r>
              <a:rPr lang="en" sz="2533">
                <a:solidFill>
                  <a:srgbClr val="FF0000"/>
                </a:solidFill>
              </a:rPr>
              <a:t>Q: how many parameters would this be if we used a fully connected layer instead?</a:t>
            </a:r>
          </a:p>
          <a:p>
            <a:r>
              <a:rPr lang="en" sz="2533">
                <a:solidFill>
                  <a:srgbClr val="0000FF"/>
                </a:solidFill>
              </a:rPr>
              <a:t>A: (32*32*3)*(28*28*6) = </a:t>
            </a:r>
            <a:r>
              <a:rPr lang="en" sz="2533" b="1">
                <a:solidFill>
                  <a:srgbClr val="0000FF"/>
                </a:solidFill>
              </a:rPr>
              <a:t>14.5M parameters</a:t>
            </a:r>
            <a:r>
              <a:rPr lang="en" sz="2533">
                <a:solidFill>
                  <a:srgbClr val="0000FF"/>
                </a:solidFill>
              </a:rPr>
              <a:t>, ~</a:t>
            </a:r>
            <a:r>
              <a:rPr lang="en" sz="2533" b="1">
                <a:solidFill>
                  <a:srgbClr val="0000FF"/>
                </a:solidFill>
              </a:rPr>
              <a:t>14.5M multiplies</a:t>
            </a:r>
          </a:p>
        </p:txBody>
      </p:sp>
    </p:spTree>
    <p:extLst>
      <p:ext uri="{BB962C8B-B14F-4D97-AF65-F5344CB8AC3E}">
        <p14:creationId xmlns:p14="http://schemas.microsoft.com/office/powerpoint/2010/main" val="24817294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Shape 549"/>
          <p:cNvSpPr/>
          <p:nvPr/>
        </p:nvSpPr>
        <p:spPr>
          <a:xfrm>
            <a:off x="1629167" y="1283000"/>
            <a:ext cx="1275200" cy="3677200"/>
          </a:xfrm>
          <a:prstGeom prst="cube">
            <a:avLst>
              <a:gd name="adj" fmla="val 77711"/>
            </a:avLst>
          </a:prstGeom>
          <a:solidFill>
            <a:srgbClr val="F4CCCC">
              <a:alpha val="51920"/>
            </a:srgbClr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50" name="Shape 550"/>
          <p:cNvSpPr/>
          <p:nvPr/>
        </p:nvSpPr>
        <p:spPr>
          <a:xfrm>
            <a:off x="7604467" y="1283000"/>
            <a:ext cx="1275200" cy="3677200"/>
          </a:xfrm>
          <a:prstGeom prst="cube">
            <a:avLst>
              <a:gd name="adj" fmla="val 90357"/>
            </a:avLst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51" name="Shape 551"/>
          <p:cNvSpPr txBox="1"/>
          <p:nvPr/>
        </p:nvSpPr>
        <p:spPr>
          <a:xfrm>
            <a:off x="2446000" y="4349667"/>
            <a:ext cx="655600" cy="4128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r>
              <a:rPr lang="en" sz="2400"/>
              <a:t>32</a:t>
            </a:r>
          </a:p>
        </p:txBody>
      </p:sp>
      <p:sp>
        <p:nvSpPr>
          <p:cNvPr id="552" name="Shape 552"/>
          <p:cNvSpPr txBox="1"/>
          <p:nvPr/>
        </p:nvSpPr>
        <p:spPr>
          <a:xfrm>
            <a:off x="2931733" y="1585433"/>
            <a:ext cx="655600" cy="3764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r>
              <a:rPr lang="en" sz="2400"/>
              <a:t>32</a:t>
            </a:r>
          </a:p>
        </p:txBody>
      </p:sp>
      <p:sp>
        <p:nvSpPr>
          <p:cNvPr id="553" name="Shape 553"/>
          <p:cNvSpPr txBox="1"/>
          <p:nvPr/>
        </p:nvSpPr>
        <p:spPr>
          <a:xfrm>
            <a:off x="1551849" y="4871843"/>
            <a:ext cx="655600" cy="2428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r>
              <a:rPr lang="en" sz="2400"/>
              <a:t>3</a:t>
            </a:r>
          </a:p>
        </p:txBody>
      </p:sp>
      <p:cxnSp>
        <p:nvCxnSpPr>
          <p:cNvPr id="554" name="Shape 554"/>
          <p:cNvCxnSpPr/>
          <p:nvPr/>
        </p:nvCxnSpPr>
        <p:spPr>
          <a:xfrm>
            <a:off x="3771867" y="3126000"/>
            <a:ext cx="3154400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555" name="Shape 555"/>
          <p:cNvSpPr txBox="1"/>
          <p:nvPr/>
        </p:nvSpPr>
        <p:spPr>
          <a:xfrm>
            <a:off x="3802433" y="3106600"/>
            <a:ext cx="4363200" cy="10852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r>
              <a:rPr lang="en" sz="2400"/>
              <a:t>Convolution Layer</a:t>
            </a:r>
          </a:p>
        </p:txBody>
      </p:sp>
      <p:sp>
        <p:nvSpPr>
          <p:cNvPr id="556" name="Shape 556"/>
          <p:cNvSpPr/>
          <p:nvPr/>
        </p:nvSpPr>
        <p:spPr>
          <a:xfrm>
            <a:off x="7803637" y="1283000"/>
            <a:ext cx="1275199" cy="3677200"/>
          </a:xfrm>
          <a:prstGeom prst="cube">
            <a:avLst>
              <a:gd name="adj" fmla="val 90357"/>
            </a:avLst>
          </a:prstGeom>
          <a:solidFill>
            <a:srgbClr val="D9EAD3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57" name="Shape 557"/>
          <p:cNvSpPr txBox="1"/>
          <p:nvPr/>
        </p:nvSpPr>
        <p:spPr>
          <a:xfrm>
            <a:off x="7774267" y="698233"/>
            <a:ext cx="2751200" cy="7252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r>
              <a:rPr lang="en" sz="2400" b="1"/>
              <a:t>activation maps</a:t>
            </a:r>
          </a:p>
        </p:txBody>
      </p:sp>
      <p:sp>
        <p:nvSpPr>
          <p:cNvPr id="558" name="Shape 558"/>
          <p:cNvSpPr txBox="1"/>
          <p:nvPr/>
        </p:nvSpPr>
        <p:spPr>
          <a:xfrm>
            <a:off x="7954428" y="4900972"/>
            <a:ext cx="437600" cy="4128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r>
              <a:rPr lang="en" sz="2400"/>
              <a:t>6</a:t>
            </a:r>
          </a:p>
        </p:txBody>
      </p:sp>
      <p:sp>
        <p:nvSpPr>
          <p:cNvPr id="559" name="Shape 559"/>
          <p:cNvSpPr txBox="1"/>
          <p:nvPr/>
        </p:nvSpPr>
        <p:spPr>
          <a:xfrm>
            <a:off x="9361873" y="4319033"/>
            <a:ext cx="655600" cy="4128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r>
              <a:rPr lang="en" sz="2400"/>
              <a:t>28</a:t>
            </a:r>
          </a:p>
        </p:txBody>
      </p:sp>
      <p:sp>
        <p:nvSpPr>
          <p:cNvPr id="560" name="Shape 560"/>
          <p:cNvSpPr txBox="1"/>
          <p:nvPr/>
        </p:nvSpPr>
        <p:spPr>
          <a:xfrm>
            <a:off x="10017473" y="2211949"/>
            <a:ext cx="655600" cy="4128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r>
              <a:rPr lang="en" sz="2400"/>
              <a:t>28</a:t>
            </a:r>
          </a:p>
        </p:txBody>
      </p:sp>
      <p:sp>
        <p:nvSpPr>
          <p:cNvPr id="561" name="Shape 561"/>
          <p:cNvSpPr txBox="1"/>
          <p:nvPr/>
        </p:nvSpPr>
        <p:spPr>
          <a:xfrm>
            <a:off x="368433" y="126633"/>
            <a:ext cx="11628000" cy="5156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r>
              <a:rPr lang="en" sz="2667"/>
              <a:t>For example, if we had 6 5x5 filters, we’ll get 6 separate activation maps:</a:t>
            </a:r>
          </a:p>
        </p:txBody>
      </p:sp>
      <p:sp>
        <p:nvSpPr>
          <p:cNvPr id="562" name="Shape 562"/>
          <p:cNvSpPr/>
          <p:nvPr/>
        </p:nvSpPr>
        <p:spPr>
          <a:xfrm>
            <a:off x="8006837" y="1283000"/>
            <a:ext cx="1275199" cy="3677200"/>
          </a:xfrm>
          <a:prstGeom prst="cube">
            <a:avLst>
              <a:gd name="adj" fmla="val 90357"/>
            </a:avLst>
          </a:prstGeom>
          <a:solidFill>
            <a:srgbClr val="F4CCCC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63" name="Shape 563"/>
          <p:cNvSpPr/>
          <p:nvPr/>
        </p:nvSpPr>
        <p:spPr>
          <a:xfrm>
            <a:off x="8210037" y="1283000"/>
            <a:ext cx="1275199" cy="3677200"/>
          </a:xfrm>
          <a:prstGeom prst="cube">
            <a:avLst>
              <a:gd name="adj" fmla="val 90357"/>
            </a:avLst>
          </a:prstGeom>
          <a:solidFill>
            <a:srgbClr val="FFF2CC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64" name="Shape 564"/>
          <p:cNvSpPr/>
          <p:nvPr/>
        </p:nvSpPr>
        <p:spPr>
          <a:xfrm>
            <a:off x="8413237" y="1283000"/>
            <a:ext cx="1275199" cy="3677200"/>
          </a:xfrm>
          <a:prstGeom prst="cube">
            <a:avLst>
              <a:gd name="adj" fmla="val 90357"/>
            </a:avLst>
          </a:prstGeom>
          <a:solidFill>
            <a:srgbClr val="D9D2E9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65" name="Shape 565"/>
          <p:cNvSpPr/>
          <p:nvPr/>
        </p:nvSpPr>
        <p:spPr>
          <a:xfrm>
            <a:off x="8616437" y="1283000"/>
            <a:ext cx="1275199" cy="3677200"/>
          </a:xfrm>
          <a:prstGeom prst="cube">
            <a:avLst>
              <a:gd name="adj" fmla="val 90357"/>
            </a:avLst>
          </a:prstGeom>
          <a:solidFill>
            <a:srgbClr val="FCE5CD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66" name="Shape 566"/>
          <p:cNvSpPr txBox="1"/>
          <p:nvPr/>
        </p:nvSpPr>
        <p:spPr>
          <a:xfrm>
            <a:off x="142200" y="5313767"/>
            <a:ext cx="12879200" cy="3764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r>
              <a:rPr lang="en" sz="2533"/>
              <a:t>We processed [32x32x3] volume into [28x28x6] volume.</a:t>
            </a:r>
          </a:p>
          <a:p>
            <a:r>
              <a:rPr lang="en" sz="2533">
                <a:solidFill>
                  <a:srgbClr val="FF0000"/>
                </a:solidFill>
              </a:rPr>
              <a:t>Q: how many parameters are used instead?</a:t>
            </a:r>
          </a:p>
          <a:p>
            <a:pPr>
              <a:buClr>
                <a:schemeClr val="dk1"/>
              </a:buClr>
            </a:pPr>
            <a:endParaRPr sz="2533" b="1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600873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Shape 571"/>
          <p:cNvSpPr/>
          <p:nvPr/>
        </p:nvSpPr>
        <p:spPr>
          <a:xfrm>
            <a:off x="1629167" y="1283000"/>
            <a:ext cx="1275200" cy="3677200"/>
          </a:xfrm>
          <a:prstGeom prst="cube">
            <a:avLst>
              <a:gd name="adj" fmla="val 77711"/>
            </a:avLst>
          </a:prstGeom>
          <a:solidFill>
            <a:srgbClr val="F4CCCC">
              <a:alpha val="51920"/>
            </a:srgbClr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72" name="Shape 572"/>
          <p:cNvSpPr/>
          <p:nvPr/>
        </p:nvSpPr>
        <p:spPr>
          <a:xfrm>
            <a:off x="7604467" y="1283000"/>
            <a:ext cx="1275200" cy="3677200"/>
          </a:xfrm>
          <a:prstGeom prst="cube">
            <a:avLst>
              <a:gd name="adj" fmla="val 90357"/>
            </a:avLst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73" name="Shape 573"/>
          <p:cNvSpPr txBox="1"/>
          <p:nvPr/>
        </p:nvSpPr>
        <p:spPr>
          <a:xfrm>
            <a:off x="2446000" y="4349667"/>
            <a:ext cx="655600" cy="4128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r>
              <a:rPr lang="en" sz="2400"/>
              <a:t>32</a:t>
            </a:r>
          </a:p>
        </p:txBody>
      </p:sp>
      <p:sp>
        <p:nvSpPr>
          <p:cNvPr id="574" name="Shape 574"/>
          <p:cNvSpPr txBox="1"/>
          <p:nvPr/>
        </p:nvSpPr>
        <p:spPr>
          <a:xfrm>
            <a:off x="2931733" y="1585433"/>
            <a:ext cx="655600" cy="3764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r>
              <a:rPr lang="en" sz="2400"/>
              <a:t>32</a:t>
            </a:r>
          </a:p>
        </p:txBody>
      </p:sp>
      <p:sp>
        <p:nvSpPr>
          <p:cNvPr id="575" name="Shape 575"/>
          <p:cNvSpPr txBox="1"/>
          <p:nvPr/>
        </p:nvSpPr>
        <p:spPr>
          <a:xfrm>
            <a:off x="1551849" y="4871843"/>
            <a:ext cx="655600" cy="2428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r>
              <a:rPr lang="en" sz="2400"/>
              <a:t>3</a:t>
            </a:r>
          </a:p>
        </p:txBody>
      </p:sp>
      <p:cxnSp>
        <p:nvCxnSpPr>
          <p:cNvPr id="576" name="Shape 576"/>
          <p:cNvCxnSpPr/>
          <p:nvPr/>
        </p:nvCxnSpPr>
        <p:spPr>
          <a:xfrm>
            <a:off x="3771867" y="3126000"/>
            <a:ext cx="3154400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577" name="Shape 577"/>
          <p:cNvSpPr txBox="1"/>
          <p:nvPr/>
        </p:nvSpPr>
        <p:spPr>
          <a:xfrm>
            <a:off x="3802433" y="3106600"/>
            <a:ext cx="4363200" cy="10852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r>
              <a:rPr lang="en" sz="2400"/>
              <a:t>Convolution Layer</a:t>
            </a:r>
          </a:p>
        </p:txBody>
      </p:sp>
      <p:sp>
        <p:nvSpPr>
          <p:cNvPr id="578" name="Shape 578"/>
          <p:cNvSpPr/>
          <p:nvPr/>
        </p:nvSpPr>
        <p:spPr>
          <a:xfrm>
            <a:off x="7803637" y="1283000"/>
            <a:ext cx="1275199" cy="3677200"/>
          </a:xfrm>
          <a:prstGeom prst="cube">
            <a:avLst>
              <a:gd name="adj" fmla="val 90357"/>
            </a:avLst>
          </a:prstGeom>
          <a:solidFill>
            <a:srgbClr val="D9EAD3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79" name="Shape 579"/>
          <p:cNvSpPr txBox="1"/>
          <p:nvPr/>
        </p:nvSpPr>
        <p:spPr>
          <a:xfrm>
            <a:off x="7774267" y="698233"/>
            <a:ext cx="2751200" cy="7252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r>
              <a:rPr lang="en" sz="2400" b="1"/>
              <a:t>activation maps</a:t>
            </a:r>
          </a:p>
        </p:txBody>
      </p:sp>
      <p:sp>
        <p:nvSpPr>
          <p:cNvPr id="580" name="Shape 580"/>
          <p:cNvSpPr txBox="1"/>
          <p:nvPr/>
        </p:nvSpPr>
        <p:spPr>
          <a:xfrm>
            <a:off x="7954428" y="4900972"/>
            <a:ext cx="437600" cy="4128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r>
              <a:rPr lang="en" sz="2400"/>
              <a:t>6</a:t>
            </a:r>
          </a:p>
        </p:txBody>
      </p:sp>
      <p:sp>
        <p:nvSpPr>
          <p:cNvPr id="581" name="Shape 581"/>
          <p:cNvSpPr txBox="1"/>
          <p:nvPr/>
        </p:nvSpPr>
        <p:spPr>
          <a:xfrm>
            <a:off x="9361873" y="4319033"/>
            <a:ext cx="655600" cy="4128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r>
              <a:rPr lang="en" sz="2400"/>
              <a:t>28</a:t>
            </a:r>
          </a:p>
        </p:txBody>
      </p:sp>
      <p:sp>
        <p:nvSpPr>
          <p:cNvPr id="582" name="Shape 582"/>
          <p:cNvSpPr txBox="1"/>
          <p:nvPr/>
        </p:nvSpPr>
        <p:spPr>
          <a:xfrm>
            <a:off x="10017473" y="2211949"/>
            <a:ext cx="655600" cy="4128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r>
              <a:rPr lang="en" sz="2400"/>
              <a:t>28</a:t>
            </a:r>
          </a:p>
        </p:txBody>
      </p:sp>
      <p:sp>
        <p:nvSpPr>
          <p:cNvPr id="583" name="Shape 583"/>
          <p:cNvSpPr txBox="1"/>
          <p:nvPr/>
        </p:nvSpPr>
        <p:spPr>
          <a:xfrm>
            <a:off x="368433" y="126633"/>
            <a:ext cx="11628000" cy="5156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r>
              <a:rPr lang="en" sz="2667"/>
              <a:t>For example, if we had 6 5x5 filters, we’ll get 6 separate activation maps:</a:t>
            </a:r>
          </a:p>
        </p:txBody>
      </p:sp>
      <p:sp>
        <p:nvSpPr>
          <p:cNvPr id="584" name="Shape 584"/>
          <p:cNvSpPr/>
          <p:nvPr/>
        </p:nvSpPr>
        <p:spPr>
          <a:xfrm>
            <a:off x="8006837" y="1283000"/>
            <a:ext cx="1275199" cy="3677200"/>
          </a:xfrm>
          <a:prstGeom prst="cube">
            <a:avLst>
              <a:gd name="adj" fmla="val 90357"/>
            </a:avLst>
          </a:prstGeom>
          <a:solidFill>
            <a:srgbClr val="F4CCCC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85" name="Shape 585"/>
          <p:cNvSpPr/>
          <p:nvPr/>
        </p:nvSpPr>
        <p:spPr>
          <a:xfrm>
            <a:off x="8210037" y="1283000"/>
            <a:ext cx="1275199" cy="3677200"/>
          </a:xfrm>
          <a:prstGeom prst="cube">
            <a:avLst>
              <a:gd name="adj" fmla="val 90357"/>
            </a:avLst>
          </a:prstGeom>
          <a:solidFill>
            <a:srgbClr val="FFF2CC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86" name="Shape 586"/>
          <p:cNvSpPr/>
          <p:nvPr/>
        </p:nvSpPr>
        <p:spPr>
          <a:xfrm>
            <a:off x="8413237" y="1283000"/>
            <a:ext cx="1275199" cy="3677200"/>
          </a:xfrm>
          <a:prstGeom prst="cube">
            <a:avLst>
              <a:gd name="adj" fmla="val 90357"/>
            </a:avLst>
          </a:prstGeom>
          <a:solidFill>
            <a:srgbClr val="D9D2E9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87" name="Shape 587"/>
          <p:cNvSpPr/>
          <p:nvPr/>
        </p:nvSpPr>
        <p:spPr>
          <a:xfrm>
            <a:off x="8616437" y="1283000"/>
            <a:ext cx="1275199" cy="3677200"/>
          </a:xfrm>
          <a:prstGeom prst="cube">
            <a:avLst>
              <a:gd name="adj" fmla="val 90357"/>
            </a:avLst>
          </a:prstGeom>
          <a:solidFill>
            <a:srgbClr val="FCE5CD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88" name="Shape 588"/>
          <p:cNvSpPr txBox="1"/>
          <p:nvPr/>
        </p:nvSpPr>
        <p:spPr>
          <a:xfrm>
            <a:off x="142200" y="5313767"/>
            <a:ext cx="12879200" cy="3764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r>
              <a:rPr lang="en" sz="2533"/>
              <a:t>We processed [32x32x3] volume into [28x28x6] volume.</a:t>
            </a:r>
          </a:p>
          <a:p>
            <a:r>
              <a:rPr lang="en" sz="2533">
                <a:solidFill>
                  <a:srgbClr val="FF0000"/>
                </a:solidFill>
              </a:rPr>
              <a:t>Q: how many parameters are used instead?    --- And how many multiplies?</a:t>
            </a:r>
          </a:p>
          <a:p>
            <a:r>
              <a:rPr lang="en" sz="2533">
                <a:solidFill>
                  <a:srgbClr val="0000FF"/>
                </a:solidFill>
              </a:rPr>
              <a:t>A: (5*5*3)*6 = </a:t>
            </a:r>
            <a:r>
              <a:rPr lang="en" sz="2533" b="1">
                <a:solidFill>
                  <a:srgbClr val="0000FF"/>
                </a:solidFill>
              </a:rPr>
              <a:t>450 parameters</a:t>
            </a:r>
          </a:p>
        </p:txBody>
      </p:sp>
    </p:spTree>
    <p:extLst>
      <p:ext uri="{BB962C8B-B14F-4D97-AF65-F5344CB8AC3E}">
        <p14:creationId xmlns:p14="http://schemas.microsoft.com/office/powerpoint/2010/main" val="152706497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Shape 593"/>
          <p:cNvSpPr/>
          <p:nvPr/>
        </p:nvSpPr>
        <p:spPr>
          <a:xfrm>
            <a:off x="1629167" y="1283000"/>
            <a:ext cx="1275200" cy="3677200"/>
          </a:xfrm>
          <a:prstGeom prst="cube">
            <a:avLst>
              <a:gd name="adj" fmla="val 77711"/>
            </a:avLst>
          </a:prstGeom>
          <a:solidFill>
            <a:srgbClr val="F4CCCC">
              <a:alpha val="51920"/>
            </a:srgbClr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94" name="Shape 594"/>
          <p:cNvSpPr/>
          <p:nvPr/>
        </p:nvSpPr>
        <p:spPr>
          <a:xfrm>
            <a:off x="7604467" y="1283000"/>
            <a:ext cx="1275200" cy="3677200"/>
          </a:xfrm>
          <a:prstGeom prst="cube">
            <a:avLst>
              <a:gd name="adj" fmla="val 90357"/>
            </a:avLst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95" name="Shape 595"/>
          <p:cNvSpPr txBox="1"/>
          <p:nvPr/>
        </p:nvSpPr>
        <p:spPr>
          <a:xfrm>
            <a:off x="2446000" y="4349667"/>
            <a:ext cx="655600" cy="4128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r>
              <a:rPr lang="en" sz="2400"/>
              <a:t>32</a:t>
            </a:r>
          </a:p>
        </p:txBody>
      </p:sp>
      <p:sp>
        <p:nvSpPr>
          <p:cNvPr id="596" name="Shape 596"/>
          <p:cNvSpPr txBox="1"/>
          <p:nvPr/>
        </p:nvSpPr>
        <p:spPr>
          <a:xfrm>
            <a:off x="2931733" y="1585433"/>
            <a:ext cx="655600" cy="3764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r>
              <a:rPr lang="en" sz="2400"/>
              <a:t>32</a:t>
            </a:r>
          </a:p>
        </p:txBody>
      </p:sp>
      <p:sp>
        <p:nvSpPr>
          <p:cNvPr id="597" name="Shape 597"/>
          <p:cNvSpPr txBox="1"/>
          <p:nvPr/>
        </p:nvSpPr>
        <p:spPr>
          <a:xfrm>
            <a:off x="1551849" y="4871843"/>
            <a:ext cx="655600" cy="2428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r>
              <a:rPr lang="en" sz="2400"/>
              <a:t>3</a:t>
            </a:r>
          </a:p>
        </p:txBody>
      </p:sp>
      <p:cxnSp>
        <p:nvCxnSpPr>
          <p:cNvPr id="598" name="Shape 598"/>
          <p:cNvCxnSpPr/>
          <p:nvPr/>
        </p:nvCxnSpPr>
        <p:spPr>
          <a:xfrm>
            <a:off x="3771867" y="3126000"/>
            <a:ext cx="3154400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599" name="Shape 599"/>
          <p:cNvSpPr txBox="1"/>
          <p:nvPr/>
        </p:nvSpPr>
        <p:spPr>
          <a:xfrm>
            <a:off x="3802433" y="3106600"/>
            <a:ext cx="4363200" cy="10852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r>
              <a:rPr lang="en" sz="2400"/>
              <a:t>Convolution Layer</a:t>
            </a:r>
          </a:p>
        </p:txBody>
      </p:sp>
      <p:sp>
        <p:nvSpPr>
          <p:cNvPr id="600" name="Shape 600"/>
          <p:cNvSpPr/>
          <p:nvPr/>
        </p:nvSpPr>
        <p:spPr>
          <a:xfrm>
            <a:off x="7803637" y="1283000"/>
            <a:ext cx="1275199" cy="3677200"/>
          </a:xfrm>
          <a:prstGeom prst="cube">
            <a:avLst>
              <a:gd name="adj" fmla="val 90357"/>
            </a:avLst>
          </a:prstGeom>
          <a:solidFill>
            <a:srgbClr val="D9EAD3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01" name="Shape 601"/>
          <p:cNvSpPr txBox="1"/>
          <p:nvPr/>
        </p:nvSpPr>
        <p:spPr>
          <a:xfrm>
            <a:off x="7774267" y="698233"/>
            <a:ext cx="2751200" cy="7252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r>
              <a:rPr lang="en" sz="2400" b="1"/>
              <a:t>activation maps</a:t>
            </a:r>
          </a:p>
        </p:txBody>
      </p:sp>
      <p:sp>
        <p:nvSpPr>
          <p:cNvPr id="602" name="Shape 602"/>
          <p:cNvSpPr txBox="1"/>
          <p:nvPr/>
        </p:nvSpPr>
        <p:spPr>
          <a:xfrm>
            <a:off x="7954428" y="4900972"/>
            <a:ext cx="437600" cy="4128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r>
              <a:rPr lang="en" sz="2400"/>
              <a:t>6</a:t>
            </a:r>
          </a:p>
        </p:txBody>
      </p:sp>
      <p:sp>
        <p:nvSpPr>
          <p:cNvPr id="603" name="Shape 603"/>
          <p:cNvSpPr txBox="1"/>
          <p:nvPr/>
        </p:nvSpPr>
        <p:spPr>
          <a:xfrm>
            <a:off x="9361873" y="4319033"/>
            <a:ext cx="655600" cy="4128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r>
              <a:rPr lang="en" sz="2400"/>
              <a:t>28</a:t>
            </a:r>
          </a:p>
        </p:txBody>
      </p:sp>
      <p:sp>
        <p:nvSpPr>
          <p:cNvPr id="604" name="Shape 604"/>
          <p:cNvSpPr txBox="1"/>
          <p:nvPr/>
        </p:nvSpPr>
        <p:spPr>
          <a:xfrm>
            <a:off x="10017473" y="2211949"/>
            <a:ext cx="655600" cy="4128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r>
              <a:rPr lang="en" sz="2400"/>
              <a:t>28</a:t>
            </a:r>
          </a:p>
        </p:txBody>
      </p:sp>
      <p:sp>
        <p:nvSpPr>
          <p:cNvPr id="605" name="Shape 605"/>
          <p:cNvSpPr txBox="1"/>
          <p:nvPr/>
        </p:nvSpPr>
        <p:spPr>
          <a:xfrm>
            <a:off x="368433" y="126633"/>
            <a:ext cx="11628000" cy="5156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r>
              <a:rPr lang="en" sz="2667"/>
              <a:t>For example, if we had 6 5x5 filters, we’ll get 6 separate activation maps:</a:t>
            </a:r>
          </a:p>
        </p:txBody>
      </p:sp>
      <p:sp>
        <p:nvSpPr>
          <p:cNvPr id="606" name="Shape 606"/>
          <p:cNvSpPr/>
          <p:nvPr/>
        </p:nvSpPr>
        <p:spPr>
          <a:xfrm>
            <a:off x="8006837" y="1283000"/>
            <a:ext cx="1275199" cy="3677200"/>
          </a:xfrm>
          <a:prstGeom prst="cube">
            <a:avLst>
              <a:gd name="adj" fmla="val 90357"/>
            </a:avLst>
          </a:prstGeom>
          <a:solidFill>
            <a:srgbClr val="F4CCCC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07" name="Shape 607"/>
          <p:cNvSpPr/>
          <p:nvPr/>
        </p:nvSpPr>
        <p:spPr>
          <a:xfrm>
            <a:off x="8210037" y="1283000"/>
            <a:ext cx="1275199" cy="3677200"/>
          </a:xfrm>
          <a:prstGeom prst="cube">
            <a:avLst>
              <a:gd name="adj" fmla="val 90357"/>
            </a:avLst>
          </a:prstGeom>
          <a:solidFill>
            <a:srgbClr val="FFF2CC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08" name="Shape 608"/>
          <p:cNvSpPr/>
          <p:nvPr/>
        </p:nvSpPr>
        <p:spPr>
          <a:xfrm>
            <a:off x="8413237" y="1283000"/>
            <a:ext cx="1275199" cy="3677200"/>
          </a:xfrm>
          <a:prstGeom prst="cube">
            <a:avLst>
              <a:gd name="adj" fmla="val 90357"/>
            </a:avLst>
          </a:prstGeom>
          <a:solidFill>
            <a:srgbClr val="D9D2E9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09" name="Shape 609"/>
          <p:cNvSpPr/>
          <p:nvPr/>
        </p:nvSpPr>
        <p:spPr>
          <a:xfrm>
            <a:off x="8616437" y="1283000"/>
            <a:ext cx="1275199" cy="3677200"/>
          </a:xfrm>
          <a:prstGeom prst="cube">
            <a:avLst>
              <a:gd name="adj" fmla="val 90357"/>
            </a:avLst>
          </a:prstGeom>
          <a:solidFill>
            <a:srgbClr val="FCE5CD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10" name="Shape 610"/>
          <p:cNvSpPr txBox="1"/>
          <p:nvPr/>
        </p:nvSpPr>
        <p:spPr>
          <a:xfrm>
            <a:off x="142200" y="5313767"/>
            <a:ext cx="12879200" cy="3764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r>
              <a:rPr lang="en" sz="2533"/>
              <a:t>We processed [32x32x3] volume into [28x28x6] volume.</a:t>
            </a:r>
          </a:p>
          <a:p>
            <a:r>
              <a:rPr lang="en" sz="2533">
                <a:solidFill>
                  <a:srgbClr val="FF0000"/>
                </a:solidFill>
              </a:rPr>
              <a:t>Q: how many parameters are used instead?</a:t>
            </a:r>
          </a:p>
          <a:p>
            <a:r>
              <a:rPr lang="en" sz="2533">
                <a:solidFill>
                  <a:srgbClr val="0000FF"/>
                </a:solidFill>
              </a:rPr>
              <a:t>A: (5*5*3)*6 = </a:t>
            </a:r>
            <a:r>
              <a:rPr lang="en" sz="2533" b="1">
                <a:solidFill>
                  <a:srgbClr val="0000FF"/>
                </a:solidFill>
              </a:rPr>
              <a:t>450 parameters</a:t>
            </a:r>
            <a:r>
              <a:rPr lang="en" sz="2533">
                <a:solidFill>
                  <a:srgbClr val="0000FF"/>
                </a:solidFill>
              </a:rPr>
              <a:t>, (5*5*3)*(28*28*6) = </a:t>
            </a:r>
            <a:r>
              <a:rPr lang="en" sz="2533" b="1">
                <a:solidFill>
                  <a:srgbClr val="0000FF"/>
                </a:solidFill>
              </a:rPr>
              <a:t>~350K multiplies</a:t>
            </a:r>
          </a:p>
        </p:txBody>
      </p:sp>
    </p:spTree>
    <p:extLst>
      <p:ext uri="{BB962C8B-B14F-4D97-AF65-F5344CB8AC3E}">
        <p14:creationId xmlns:p14="http://schemas.microsoft.com/office/powerpoint/2010/main" val="85074610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1" name="Shape 6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1267" y="1808168"/>
            <a:ext cx="5329232" cy="4209465"/>
          </a:xfrm>
          <a:prstGeom prst="rect">
            <a:avLst/>
          </a:prstGeom>
          <a:noFill/>
          <a:ln>
            <a:noFill/>
          </a:ln>
        </p:spPr>
      </p:pic>
      <p:sp>
        <p:nvSpPr>
          <p:cNvPr id="682" name="Shape 682"/>
          <p:cNvSpPr txBox="1"/>
          <p:nvPr/>
        </p:nvSpPr>
        <p:spPr>
          <a:xfrm>
            <a:off x="296267" y="48433"/>
            <a:ext cx="11747600" cy="16636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r>
              <a:rPr lang="en" sz="4000"/>
              <a:t>Pooling layer</a:t>
            </a:r>
          </a:p>
          <a:p>
            <a:pPr marL="609585" indent="-457189">
              <a:buSzPct val="100000"/>
              <a:buChar char="-"/>
            </a:pPr>
            <a:r>
              <a:rPr lang="en" sz="2400">
                <a:solidFill>
                  <a:srgbClr val="000000"/>
                </a:solidFill>
              </a:rPr>
              <a:t>makes the representations smaller and more manageable </a:t>
            </a:r>
          </a:p>
          <a:p>
            <a:pPr marL="609585" indent="-457189">
              <a:buSzPct val="100000"/>
              <a:buChar char="-"/>
            </a:pPr>
            <a:r>
              <a:rPr lang="en" sz="2400"/>
              <a:t>operates over each activation map independently:</a:t>
            </a:r>
          </a:p>
          <a:p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2088692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Convolutional neural networks for learning from DNA sequence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29973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87" name="Shape 687"/>
          <p:cNvGraphicFramePr/>
          <p:nvPr/>
        </p:nvGraphicFramePr>
        <p:xfrm>
          <a:off x="1270000" y="1879600"/>
          <a:ext cx="3231332" cy="3231332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80783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80783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807833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0783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807833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3200"/>
                        <a:t>1</a:t>
                      </a:r>
                    </a:p>
                  </a:txBody>
                  <a:tcPr marL="121900" marR="121900" marT="121900" marB="121900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3200"/>
                        <a:t>1</a:t>
                      </a:r>
                    </a:p>
                  </a:txBody>
                  <a:tcPr marL="121900" marR="121900" marT="121900" marB="121900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3200"/>
                        <a:t>2</a:t>
                      </a:r>
                    </a:p>
                  </a:txBody>
                  <a:tcPr marL="121900" marR="121900" marT="121900" marB="121900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3200"/>
                        <a:t>4</a:t>
                      </a:r>
                    </a:p>
                  </a:txBody>
                  <a:tcPr marL="121900" marR="121900" marT="121900" marB="121900"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807833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3200"/>
                        <a:t>5</a:t>
                      </a:r>
                    </a:p>
                  </a:txBody>
                  <a:tcPr marL="121900" marR="121900" marT="121900" marB="121900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3200"/>
                        <a:t>6</a:t>
                      </a:r>
                    </a:p>
                  </a:txBody>
                  <a:tcPr marL="121900" marR="121900" marT="121900" marB="121900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3200"/>
                        <a:t>7</a:t>
                      </a:r>
                    </a:p>
                  </a:txBody>
                  <a:tcPr marL="121900" marR="121900" marT="121900" marB="121900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3200"/>
                        <a:t>8</a:t>
                      </a:r>
                    </a:p>
                  </a:txBody>
                  <a:tcPr marL="121900" marR="121900" marT="121900" marB="121900"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07833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3200"/>
                        <a:t>3</a:t>
                      </a:r>
                    </a:p>
                  </a:txBody>
                  <a:tcPr marL="121900" marR="121900" marT="121900" marB="121900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3200"/>
                        <a:t>2</a:t>
                      </a:r>
                    </a:p>
                  </a:txBody>
                  <a:tcPr marL="121900" marR="121900" marT="121900" marB="121900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3200"/>
                        <a:t>1</a:t>
                      </a:r>
                    </a:p>
                  </a:txBody>
                  <a:tcPr marL="121900" marR="121900" marT="121900" marB="121900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3200"/>
                        <a:t>0</a:t>
                      </a:r>
                    </a:p>
                  </a:txBody>
                  <a:tcPr marL="121900" marR="121900" marT="121900" marB="121900"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807833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3200"/>
                        <a:t>1</a:t>
                      </a:r>
                    </a:p>
                  </a:txBody>
                  <a:tcPr marL="121900" marR="121900" marT="121900" marB="121900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3200"/>
                        <a:t>2</a:t>
                      </a:r>
                    </a:p>
                  </a:txBody>
                  <a:tcPr marL="121900" marR="121900" marT="121900" marB="121900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3200"/>
                        <a:t>3</a:t>
                      </a:r>
                    </a:p>
                  </a:txBody>
                  <a:tcPr marL="121900" marR="121900" marT="121900" marB="121900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3200"/>
                        <a:t>4</a:t>
                      </a:r>
                    </a:p>
                  </a:txBody>
                  <a:tcPr marL="121900" marR="121900" marT="121900" marB="121900"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88" name="Shape 688"/>
          <p:cNvSpPr txBox="1"/>
          <p:nvPr/>
        </p:nvSpPr>
        <p:spPr>
          <a:xfrm>
            <a:off x="1242467" y="1200167"/>
            <a:ext cx="3489600" cy="7532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r>
              <a:rPr lang="en" sz="3200"/>
              <a:t>Single depth slice</a:t>
            </a:r>
          </a:p>
        </p:txBody>
      </p:sp>
      <p:cxnSp>
        <p:nvCxnSpPr>
          <p:cNvPr id="689" name="Shape 689"/>
          <p:cNvCxnSpPr/>
          <p:nvPr/>
        </p:nvCxnSpPr>
        <p:spPr>
          <a:xfrm rot="10800000">
            <a:off x="857233" y="1919267"/>
            <a:ext cx="0" cy="31520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690" name="Shape 690"/>
          <p:cNvSpPr txBox="1"/>
          <p:nvPr/>
        </p:nvSpPr>
        <p:spPr>
          <a:xfrm>
            <a:off x="370033" y="2085100"/>
            <a:ext cx="519600" cy="6236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r>
              <a:rPr lang="en" sz="3200"/>
              <a:t>x</a:t>
            </a:r>
          </a:p>
        </p:txBody>
      </p:sp>
      <p:cxnSp>
        <p:nvCxnSpPr>
          <p:cNvPr id="691" name="Shape 691"/>
          <p:cNvCxnSpPr/>
          <p:nvPr/>
        </p:nvCxnSpPr>
        <p:spPr>
          <a:xfrm>
            <a:off x="1234667" y="5534233"/>
            <a:ext cx="33020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692" name="Shape 692"/>
          <p:cNvSpPr txBox="1"/>
          <p:nvPr/>
        </p:nvSpPr>
        <p:spPr>
          <a:xfrm>
            <a:off x="3837700" y="5441367"/>
            <a:ext cx="519600" cy="4892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r>
              <a:rPr lang="en" sz="3200"/>
              <a:t>y</a:t>
            </a:r>
          </a:p>
        </p:txBody>
      </p:sp>
      <p:cxnSp>
        <p:nvCxnSpPr>
          <p:cNvPr id="693" name="Shape 693"/>
          <p:cNvCxnSpPr/>
          <p:nvPr/>
        </p:nvCxnSpPr>
        <p:spPr>
          <a:xfrm>
            <a:off x="5004933" y="3495267"/>
            <a:ext cx="27104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694" name="Shape 694"/>
          <p:cNvSpPr txBox="1"/>
          <p:nvPr/>
        </p:nvSpPr>
        <p:spPr>
          <a:xfrm>
            <a:off x="4881700" y="2384700"/>
            <a:ext cx="3567600" cy="9696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r>
              <a:rPr lang="en" sz="2400"/>
              <a:t>max pool with 2x2 filters and stride 2</a:t>
            </a:r>
          </a:p>
        </p:txBody>
      </p:sp>
      <p:graphicFrame>
        <p:nvGraphicFramePr>
          <p:cNvPr id="695" name="Shape 695"/>
          <p:cNvGraphicFramePr/>
          <p:nvPr/>
        </p:nvGraphicFramePr>
        <p:xfrm>
          <a:off x="8829667" y="2635500"/>
          <a:ext cx="1615666" cy="1615666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80783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80783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07833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3200"/>
                        <a:t>6</a:t>
                      </a:r>
                    </a:p>
                  </a:txBody>
                  <a:tcPr marL="121900" marR="121900" marT="121900" marB="121900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3200"/>
                        <a:t>8</a:t>
                      </a:r>
                    </a:p>
                  </a:txBody>
                  <a:tcPr marL="121900" marR="121900" marT="121900" marB="121900"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807833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3200"/>
                        <a:t>3</a:t>
                      </a:r>
                    </a:p>
                  </a:txBody>
                  <a:tcPr marL="121900" marR="121900" marT="121900" marB="121900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3200"/>
                        <a:t>4</a:t>
                      </a:r>
                    </a:p>
                  </a:txBody>
                  <a:tcPr marL="121900" marR="121900" marT="121900" marB="121900"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96" name="Shape 696"/>
          <p:cNvSpPr txBox="1"/>
          <p:nvPr/>
        </p:nvSpPr>
        <p:spPr>
          <a:xfrm>
            <a:off x="3891900" y="63300"/>
            <a:ext cx="5689200" cy="8832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r>
              <a:rPr lang="en" sz="4000"/>
              <a:t>MAX POOLING</a:t>
            </a:r>
          </a:p>
          <a:p>
            <a:endParaRPr sz="4000"/>
          </a:p>
        </p:txBody>
      </p:sp>
    </p:spTree>
    <p:extLst>
      <p:ext uri="{BB962C8B-B14F-4D97-AF65-F5344CB8AC3E}">
        <p14:creationId xmlns:p14="http://schemas.microsoft.com/office/powerpoint/2010/main" val="218805132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Shape 701"/>
          <p:cNvSpPr txBox="1"/>
          <p:nvPr/>
        </p:nvSpPr>
        <p:spPr>
          <a:xfrm>
            <a:off x="317433" y="141733"/>
            <a:ext cx="11747600" cy="16636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r>
              <a:rPr lang="en" sz="4000"/>
              <a:t>Fully Connected Layer (FC layer)</a:t>
            </a:r>
          </a:p>
          <a:p>
            <a:pPr marL="609585" indent="-457189">
              <a:buSzPct val="100000"/>
              <a:buChar char="-"/>
            </a:pPr>
            <a:r>
              <a:rPr lang="en" sz="2400"/>
              <a:t>Contains neurons that connect to the entire input volume, as in ordinary Neural Networks</a:t>
            </a:r>
          </a:p>
          <a:p>
            <a:endParaRPr sz="2400"/>
          </a:p>
        </p:txBody>
      </p:sp>
      <p:pic>
        <p:nvPicPr>
          <p:cNvPr id="702" name="Shape 7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5801" y="1921667"/>
            <a:ext cx="8219897" cy="39363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1173175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331" b="1"/>
          <a:stretch/>
        </p:blipFill>
        <p:spPr>
          <a:xfrm>
            <a:off x="4639056" y="10"/>
            <a:ext cx="7552944" cy="6857990"/>
          </a:xfrm>
          <a:prstGeom prst="rect">
            <a:avLst/>
          </a:prstGeom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8929" y="629266"/>
            <a:ext cx="3651467" cy="167660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80000"/>
              </a:lnSpc>
              <a:spcBef>
                <a:spcPct val="0"/>
              </a:spcBef>
            </a:pPr>
            <a:r>
              <a:rPr lang="en-US" sz="41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ConvNetJS demo: training on CIFAR-10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1064" y="2438400"/>
            <a:ext cx="3859333" cy="3785419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chemeClr val="tx1"/>
                </a:solidFill>
                <a:latin typeface="+mn-lt"/>
                <a:ea typeface="+mn-ea"/>
                <a:cs typeface="+mn-cs"/>
                <a:hlinkClick r:id="rId3"/>
              </a:rPr>
              <a:t>http://cs.stanford.edu/people/karpathy/convnetjs/demo/cifar10.html</a:t>
            </a:r>
            <a:r>
              <a:rPr lang="en-US" sz="2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0999190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4" name="Shape 12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42867" y="217717"/>
            <a:ext cx="5806967" cy="6422567"/>
          </a:xfrm>
          <a:prstGeom prst="rect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1275" name="Shape 1275"/>
          <p:cNvSpPr txBox="1"/>
          <p:nvPr/>
        </p:nvSpPr>
        <p:spPr>
          <a:xfrm>
            <a:off x="217700" y="217700"/>
            <a:ext cx="5725900" cy="14516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r>
              <a:rPr lang="en" sz="4000" dirty="0"/>
              <a:t>CNNs for vision/images </a:t>
            </a:r>
            <a:r>
              <a:rPr lang="en" sz="4000" b="1" dirty="0"/>
              <a:t>CS231n</a:t>
            </a:r>
          </a:p>
          <a:p>
            <a:endParaRPr sz="4000" b="1" dirty="0"/>
          </a:p>
        </p:txBody>
      </p:sp>
      <p:sp>
        <p:nvSpPr>
          <p:cNvPr id="1276" name="Shape 1276"/>
          <p:cNvSpPr txBox="1"/>
          <p:nvPr/>
        </p:nvSpPr>
        <p:spPr>
          <a:xfrm>
            <a:off x="150567" y="2323167"/>
            <a:ext cx="5889200" cy="41160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 marL="558798" indent="-457200">
              <a:buSzPct val="100000"/>
              <a:buFontTx/>
              <a:buChar char="-"/>
            </a:pPr>
            <a:r>
              <a:rPr lang="en" sz="3200" dirty="0"/>
              <a:t>Specifically check out lecture 7</a:t>
            </a:r>
          </a:p>
          <a:p>
            <a:pPr marL="558798" indent="-457200">
              <a:buSzPct val="100000"/>
              <a:buFontTx/>
              <a:buChar char="-"/>
            </a:pPr>
            <a:r>
              <a:rPr lang="en-US" dirty="0">
                <a:hlinkClick r:id="rId4"/>
              </a:rPr>
              <a:t>https://www.youtube.com/watch?v=AQirPKrAyDg</a:t>
            </a:r>
            <a:endParaRPr lang="en-US" dirty="0"/>
          </a:p>
          <a:p>
            <a:pPr marL="558798" indent="-457200">
              <a:buSzPct val="100000"/>
              <a:buFontTx/>
              <a:buChar char="-"/>
            </a:pPr>
            <a:endParaRPr lang="en-US" dirty="0"/>
          </a:p>
          <a:p>
            <a:pPr marL="101598">
              <a:buSzPct val="100000"/>
            </a:pPr>
            <a:r>
              <a:rPr lang="en-US" dirty="0"/>
              <a:t>Read </a:t>
            </a:r>
            <a:r>
              <a:rPr lang="en-US" dirty="0">
                <a:hlinkClick r:id="rId5"/>
              </a:rPr>
              <a:t>http://cs231n.github.io/convolutional-networks/</a:t>
            </a:r>
            <a:r>
              <a:rPr lang="en-US" dirty="0"/>
              <a:t>  </a:t>
            </a:r>
            <a:endParaRPr lang="en" dirty="0"/>
          </a:p>
        </p:txBody>
      </p:sp>
      <p:sp>
        <p:nvSpPr>
          <p:cNvPr id="1277" name="Shape 1277"/>
          <p:cNvSpPr txBox="1"/>
          <p:nvPr/>
        </p:nvSpPr>
        <p:spPr>
          <a:xfrm>
            <a:off x="217700" y="1424285"/>
            <a:ext cx="5036000" cy="7144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r>
              <a:rPr lang="en" sz="2400" u="sng" dirty="0">
                <a:solidFill>
                  <a:srgbClr val="0000FF"/>
                </a:solidFill>
              </a:rPr>
              <a:t>cs231n.stanford.edu</a:t>
            </a:r>
          </a:p>
        </p:txBody>
      </p:sp>
    </p:spTree>
    <p:extLst>
      <p:ext uri="{BB962C8B-B14F-4D97-AF65-F5344CB8AC3E}">
        <p14:creationId xmlns:p14="http://schemas.microsoft.com/office/powerpoint/2010/main" val="400877698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Additional optional readings</a:t>
            </a:r>
          </a:p>
        </p:txBody>
      </p:sp>
    </p:spTree>
    <p:extLst>
      <p:ext uri="{BB962C8B-B14F-4D97-AF65-F5344CB8AC3E}">
        <p14:creationId xmlns:p14="http://schemas.microsoft.com/office/powerpoint/2010/main" val="157131140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 Canvas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756" y="2010664"/>
            <a:ext cx="11757711" cy="317990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187386" y="6140824"/>
            <a:ext cx="78172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https://canvas.stanford.edu/courses/51037/files/folder/LectureMaterial/Lecture2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982306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Shape 397"/>
          <p:cNvSpPr txBox="1"/>
          <p:nvPr/>
        </p:nvSpPr>
        <p:spPr>
          <a:xfrm>
            <a:off x="415600" y="218961"/>
            <a:ext cx="11360800" cy="14464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b" anchorCtr="0">
            <a:noAutofit/>
          </a:bodyPr>
          <a:lstStyle/>
          <a:p>
            <a:pPr algn="ctr">
              <a:buClr>
                <a:srgbClr val="000000"/>
              </a:buClr>
              <a:buSzPct val="25000"/>
            </a:pPr>
            <a:r>
              <a:rPr lang="en" sz="5333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simple classifier</a:t>
            </a:r>
          </a:p>
          <a:p>
            <a:pPr algn="ctr">
              <a:buClr>
                <a:srgbClr val="000000"/>
              </a:buClr>
              <a:buSzPct val="25000"/>
            </a:pPr>
            <a:r>
              <a:rPr lang="en" sz="5333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(An artificial neuron)</a:t>
            </a:r>
          </a:p>
        </p:txBody>
      </p:sp>
      <p:sp>
        <p:nvSpPr>
          <p:cNvPr id="398" name="Shape 398"/>
          <p:cNvSpPr/>
          <p:nvPr/>
        </p:nvSpPr>
        <p:spPr>
          <a:xfrm>
            <a:off x="1437225" y="1904605"/>
            <a:ext cx="2767600" cy="533599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-3029"/>
            </a:stretch>
          </a:blipFill>
          <a:ln>
            <a:noFill/>
          </a:ln>
        </p:spPr>
        <p:txBody>
          <a:bodyPr lIns="121900" tIns="60933" rIns="121900" bIns="60933" anchor="t" anchorCtr="0">
            <a:noAutofit/>
          </a:bodyPr>
          <a:lstStyle/>
          <a:p>
            <a:pPr>
              <a:buSzPct val="25000"/>
            </a:pPr>
            <a:r>
              <a:rPr lang="en" sz="1867">
                <a:latin typeface="Arial"/>
                <a:ea typeface="Arial"/>
                <a:cs typeface="Arial"/>
                <a:sym typeface="Arial"/>
              </a:rPr>
              <a:t> </a:t>
            </a:r>
          </a:p>
        </p:txBody>
      </p:sp>
      <p:sp>
        <p:nvSpPr>
          <p:cNvPr id="399" name="Shape 399"/>
          <p:cNvSpPr/>
          <p:nvPr/>
        </p:nvSpPr>
        <p:spPr>
          <a:xfrm>
            <a:off x="715657" y="2963784"/>
            <a:ext cx="4523600" cy="4924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-1669"/>
            </a:stretch>
          </a:blipFill>
          <a:ln>
            <a:noFill/>
          </a:ln>
        </p:spPr>
        <p:txBody>
          <a:bodyPr lIns="121900" tIns="60933" rIns="121900" bIns="60933" anchor="t" anchorCtr="0">
            <a:noAutofit/>
          </a:bodyPr>
          <a:lstStyle/>
          <a:p>
            <a:pPr>
              <a:buSzPct val="25000"/>
            </a:pPr>
            <a:r>
              <a:rPr lang="en" sz="1867">
                <a:latin typeface="Arial"/>
                <a:ea typeface="Arial"/>
                <a:cs typeface="Arial"/>
                <a:sym typeface="Arial"/>
              </a:rPr>
              <a:t> </a:t>
            </a:r>
          </a:p>
        </p:txBody>
      </p:sp>
      <p:grpSp>
        <p:nvGrpSpPr>
          <p:cNvPr id="400" name="Shape 400"/>
          <p:cNvGrpSpPr/>
          <p:nvPr/>
        </p:nvGrpSpPr>
        <p:grpSpPr>
          <a:xfrm>
            <a:off x="705340" y="4173068"/>
            <a:ext cx="3631336" cy="1932800"/>
            <a:chOff x="765083" y="3268075"/>
            <a:chExt cx="2723502" cy="1449600"/>
          </a:xfrm>
        </p:grpSpPr>
        <p:grpSp>
          <p:nvGrpSpPr>
            <p:cNvPr id="401" name="Shape 401"/>
            <p:cNvGrpSpPr/>
            <p:nvPr/>
          </p:nvGrpSpPr>
          <p:grpSpPr>
            <a:xfrm>
              <a:off x="765083" y="3268075"/>
              <a:ext cx="2723502" cy="1449600"/>
              <a:chOff x="2816461" y="1635445"/>
              <a:chExt cx="2723502" cy="1449600"/>
            </a:xfrm>
          </p:grpSpPr>
          <p:pic>
            <p:nvPicPr>
              <p:cNvPr id="402" name="Shape 402"/>
              <p:cNvPicPr preferRelativeResize="0"/>
              <p:nvPr/>
            </p:nvPicPr>
            <p:blipFill rotWithShape="1">
              <a:blip r:embed="rId5">
                <a:alphaModFix/>
              </a:blip>
              <a:srcRect l="8022" t="60099" r="52973" b="5887"/>
              <a:stretch/>
            </p:blipFill>
            <p:spPr>
              <a:xfrm>
                <a:off x="2816461" y="1635445"/>
                <a:ext cx="2276400" cy="14496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03" name="Shape 403"/>
              <p:cNvSpPr txBox="1"/>
              <p:nvPr/>
            </p:nvSpPr>
            <p:spPr>
              <a:xfrm>
                <a:off x="5060564" y="2129413"/>
                <a:ext cx="479400" cy="4617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lIns="121900" tIns="60933" rIns="121900" bIns="60933" anchor="t" anchorCtr="0">
                <a:noAutofit/>
              </a:bodyPr>
              <a:lstStyle/>
              <a:p>
                <a:pPr>
                  <a:buClr>
                    <a:srgbClr val="000000"/>
                  </a:buClr>
                  <a:buSzPct val="25000"/>
                </a:pPr>
                <a:r>
                  <a:rPr lang="en" sz="3200"/>
                  <a:t>Z</a:t>
                </a:r>
              </a:p>
            </p:txBody>
          </p:sp>
        </p:grpSp>
        <p:sp>
          <p:nvSpPr>
            <p:cNvPr id="404" name="Shape 404"/>
            <p:cNvSpPr/>
            <p:nvPr/>
          </p:nvSpPr>
          <p:spPr>
            <a:xfrm>
              <a:off x="1375165" y="3436542"/>
              <a:ext cx="440099" cy="3078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lIns="121900" tIns="60933" rIns="121900" bIns="60933" anchor="t" anchorCtr="0">
              <a:noAutofit/>
            </a:bodyPr>
            <a:lstStyle/>
            <a:p>
              <a:pPr>
                <a:buSzPct val="25000"/>
              </a:pPr>
              <a:r>
                <a:rPr lang="en" sz="1867">
                  <a:latin typeface="Arial"/>
                  <a:ea typeface="Arial"/>
                  <a:cs typeface="Arial"/>
                  <a:sym typeface="Arial"/>
                </a:rPr>
                <a:t> </a:t>
              </a:r>
            </a:p>
          </p:txBody>
        </p:sp>
        <p:sp>
          <p:nvSpPr>
            <p:cNvPr id="405" name="Shape 405"/>
            <p:cNvSpPr/>
            <p:nvPr/>
          </p:nvSpPr>
          <p:spPr>
            <a:xfrm>
              <a:off x="1186262" y="3605010"/>
              <a:ext cx="444300" cy="30780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lIns="121900" tIns="60933" rIns="121900" bIns="60933" anchor="t" anchorCtr="0">
              <a:noAutofit/>
            </a:bodyPr>
            <a:lstStyle/>
            <a:p>
              <a:pPr>
                <a:buSzPct val="25000"/>
              </a:pPr>
              <a:r>
                <a:rPr lang="en" sz="1867">
                  <a:latin typeface="Arial"/>
                  <a:ea typeface="Arial"/>
                  <a:cs typeface="Arial"/>
                  <a:sym typeface="Arial"/>
                </a:rPr>
                <a:t> </a:t>
              </a:r>
            </a:p>
          </p:txBody>
        </p:sp>
        <p:sp>
          <p:nvSpPr>
            <p:cNvPr id="406" name="Shape 406"/>
            <p:cNvSpPr/>
            <p:nvPr/>
          </p:nvSpPr>
          <p:spPr>
            <a:xfrm>
              <a:off x="1101899" y="3811751"/>
              <a:ext cx="444300" cy="307800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lIns="121900" tIns="60933" rIns="121900" bIns="60933" anchor="t" anchorCtr="0">
              <a:noAutofit/>
            </a:bodyPr>
            <a:lstStyle/>
            <a:p>
              <a:pPr>
                <a:buSzPct val="25000"/>
              </a:pPr>
              <a:r>
                <a:rPr lang="en" sz="1867">
                  <a:latin typeface="Arial"/>
                  <a:ea typeface="Arial"/>
                  <a:cs typeface="Arial"/>
                  <a:sym typeface="Arial"/>
                </a:rPr>
                <a:t> </a:t>
              </a:r>
            </a:p>
          </p:txBody>
        </p:sp>
        <p:sp>
          <p:nvSpPr>
            <p:cNvPr id="407" name="Shape 407"/>
            <p:cNvSpPr/>
            <p:nvPr/>
          </p:nvSpPr>
          <p:spPr>
            <a:xfrm>
              <a:off x="772822" y="4394103"/>
              <a:ext cx="334500" cy="30780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lIns="121900" tIns="60933" rIns="121900" bIns="60933" anchor="t" anchorCtr="0">
              <a:noAutofit/>
            </a:bodyPr>
            <a:lstStyle/>
            <a:p>
              <a:pPr>
                <a:buSzPct val="25000"/>
              </a:pPr>
              <a:r>
                <a:rPr lang="en" sz="1867">
                  <a:latin typeface="Arial"/>
                  <a:ea typeface="Arial"/>
                  <a:cs typeface="Arial"/>
                  <a:sym typeface="Arial"/>
                </a:rPr>
                <a:t> </a:t>
              </a:r>
            </a:p>
          </p:txBody>
        </p:sp>
      </p:grpSp>
      <p:grpSp>
        <p:nvGrpSpPr>
          <p:cNvPr id="408" name="Shape 408"/>
          <p:cNvGrpSpPr/>
          <p:nvPr/>
        </p:nvGrpSpPr>
        <p:grpSpPr>
          <a:xfrm>
            <a:off x="1426901" y="2384701"/>
            <a:ext cx="5305592" cy="1200633"/>
            <a:chOff x="1070175" y="1788525"/>
            <a:chExt cx="3979194" cy="900475"/>
          </a:xfrm>
        </p:grpSpPr>
        <p:sp>
          <p:nvSpPr>
            <p:cNvPr id="409" name="Shape 409"/>
            <p:cNvSpPr txBox="1"/>
            <p:nvPr/>
          </p:nvSpPr>
          <p:spPr>
            <a:xfrm>
              <a:off x="3638549" y="1788525"/>
              <a:ext cx="1410820" cy="325200"/>
            </a:xfrm>
            <a:prstGeom prst="rect">
              <a:avLst/>
            </a:prstGeom>
            <a:noFill/>
            <a:ln>
              <a:noFill/>
            </a:ln>
          </p:spPr>
          <p:txBody>
            <a:bodyPr lIns="121900" tIns="60933" rIns="121900" bIns="60933" anchor="t" anchorCtr="0">
              <a:noAutofit/>
            </a:bodyPr>
            <a:lstStyle/>
            <a:p>
              <a:pPr>
                <a:buClr>
                  <a:srgbClr val="000000"/>
                </a:buClr>
              </a:pPr>
              <a:r>
                <a:rPr lang="en" sz="2400" b="1" u="sng" dirty="0">
                  <a:solidFill>
                    <a:srgbClr val="FF0000"/>
                  </a:solidFill>
                </a:rPr>
                <a:t>parameters</a:t>
              </a:r>
            </a:p>
            <a:p>
              <a:pPr>
                <a:buClr>
                  <a:srgbClr val="000000"/>
                </a:buClr>
              </a:pPr>
              <a:endParaRPr sz="2400" b="1" u="sng" dirty="0">
                <a:solidFill>
                  <a:srgbClr val="FF0000"/>
                </a:solidFill>
              </a:endParaRPr>
            </a:p>
          </p:txBody>
        </p:sp>
        <p:sp>
          <p:nvSpPr>
            <p:cNvPr id="410" name="Shape 410"/>
            <p:cNvSpPr/>
            <p:nvPr/>
          </p:nvSpPr>
          <p:spPr>
            <a:xfrm>
              <a:off x="1070175" y="2227300"/>
              <a:ext cx="307800" cy="461700"/>
            </a:xfrm>
            <a:prstGeom prst="ellipse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11" name="Shape 411"/>
            <p:cNvSpPr/>
            <p:nvPr/>
          </p:nvSpPr>
          <p:spPr>
            <a:xfrm>
              <a:off x="1918175" y="2227300"/>
              <a:ext cx="307800" cy="461700"/>
            </a:xfrm>
            <a:prstGeom prst="ellipse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12" name="Shape 412"/>
            <p:cNvSpPr/>
            <p:nvPr/>
          </p:nvSpPr>
          <p:spPr>
            <a:xfrm>
              <a:off x="2766175" y="2227300"/>
              <a:ext cx="307800" cy="461700"/>
            </a:xfrm>
            <a:prstGeom prst="ellipse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13" name="Shape 413"/>
            <p:cNvSpPr/>
            <p:nvPr/>
          </p:nvSpPr>
          <p:spPr>
            <a:xfrm>
              <a:off x="3580775" y="2227300"/>
              <a:ext cx="307800" cy="461700"/>
            </a:xfrm>
            <a:prstGeom prst="ellipse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cxnSp>
          <p:nvCxnSpPr>
            <p:cNvPr id="414" name="Shape 414"/>
            <p:cNvCxnSpPr>
              <a:stCxn id="409" idx="1"/>
              <a:endCxn id="410" idx="7"/>
            </p:cNvCxnSpPr>
            <p:nvPr/>
          </p:nvCxnSpPr>
          <p:spPr>
            <a:xfrm flipH="1">
              <a:off x="1332899" y="1951125"/>
              <a:ext cx="2305651" cy="34379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415" name="Shape 415"/>
            <p:cNvCxnSpPr>
              <a:stCxn id="409" idx="1"/>
              <a:endCxn id="411" idx="7"/>
            </p:cNvCxnSpPr>
            <p:nvPr/>
          </p:nvCxnSpPr>
          <p:spPr>
            <a:xfrm flipH="1">
              <a:off x="2180899" y="1951125"/>
              <a:ext cx="1457651" cy="34379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416" name="Shape 416"/>
            <p:cNvCxnSpPr>
              <a:stCxn id="409" idx="1"/>
              <a:endCxn id="412" idx="7"/>
            </p:cNvCxnSpPr>
            <p:nvPr/>
          </p:nvCxnSpPr>
          <p:spPr>
            <a:xfrm flipH="1">
              <a:off x="3028898" y="1951125"/>
              <a:ext cx="609651" cy="34379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417" name="Shape 417"/>
            <p:cNvCxnSpPr>
              <a:stCxn id="409" idx="1"/>
              <a:endCxn id="413" idx="0"/>
            </p:cNvCxnSpPr>
            <p:nvPr/>
          </p:nvCxnSpPr>
          <p:spPr>
            <a:xfrm>
              <a:off x="3638549" y="1951125"/>
              <a:ext cx="96126" cy="276175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lg" len="lg"/>
              <a:tailEnd type="triangle" w="lg" len="lg"/>
            </a:ln>
          </p:spPr>
        </p:cxnSp>
      </p:grpSp>
      <p:sp>
        <p:nvSpPr>
          <p:cNvPr id="418" name="Shape 418"/>
          <p:cNvSpPr txBox="1"/>
          <p:nvPr/>
        </p:nvSpPr>
        <p:spPr>
          <a:xfrm>
            <a:off x="2193833" y="3748700"/>
            <a:ext cx="1872800" cy="5992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r>
              <a:rPr lang="en" sz="2400"/>
              <a:t>Linear function</a:t>
            </a:r>
          </a:p>
        </p:txBody>
      </p:sp>
      <p:sp>
        <p:nvSpPr>
          <p:cNvPr id="419" name="Shape 419"/>
          <p:cNvSpPr txBox="1"/>
          <p:nvPr/>
        </p:nvSpPr>
        <p:spPr>
          <a:xfrm>
            <a:off x="3549400" y="6208533"/>
            <a:ext cx="7620624" cy="5336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r>
              <a:rPr lang="en" sz="2400" b="1" u="sng" dirty="0">
                <a:solidFill>
                  <a:srgbClr val="FF0000"/>
                </a:solidFill>
              </a:rPr>
              <a:t>Training</a:t>
            </a:r>
            <a:r>
              <a:rPr lang="en" sz="2400" dirty="0">
                <a:solidFill>
                  <a:schemeClr val="dk1"/>
                </a:solidFill>
              </a:rPr>
              <a:t> the neuron means learning the optimal w’s and b</a:t>
            </a:r>
          </a:p>
        </p:txBody>
      </p:sp>
    </p:spTree>
    <p:extLst>
      <p:ext uri="{BB962C8B-B14F-4D97-AF65-F5344CB8AC3E}">
        <p14:creationId xmlns:p14="http://schemas.microsoft.com/office/powerpoint/2010/main" val="3052587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Shape 424"/>
          <p:cNvSpPr txBox="1"/>
          <p:nvPr/>
        </p:nvSpPr>
        <p:spPr>
          <a:xfrm>
            <a:off x="415600" y="218961"/>
            <a:ext cx="11360800" cy="14464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b" anchorCtr="0">
            <a:noAutofit/>
          </a:bodyPr>
          <a:lstStyle/>
          <a:p>
            <a:pPr algn="ctr">
              <a:buClr>
                <a:srgbClr val="000000"/>
              </a:buClr>
              <a:buSzPct val="25000"/>
            </a:pPr>
            <a:r>
              <a:rPr lang="en" sz="5333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simple classifier</a:t>
            </a:r>
          </a:p>
          <a:p>
            <a:pPr algn="ctr">
              <a:buClr>
                <a:srgbClr val="000000"/>
              </a:buClr>
              <a:buSzPct val="25000"/>
            </a:pPr>
            <a:r>
              <a:rPr lang="en" sz="5333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(An artificial neuron)</a:t>
            </a:r>
          </a:p>
        </p:txBody>
      </p:sp>
      <p:sp>
        <p:nvSpPr>
          <p:cNvPr id="425" name="Shape 425"/>
          <p:cNvSpPr/>
          <p:nvPr/>
        </p:nvSpPr>
        <p:spPr>
          <a:xfrm>
            <a:off x="1437225" y="1904605"/>
            <a:ext cx="2767600" cy="533599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-3029"/>
            </a:stretch>
          </a:blipFill>
          <a:ln>
            <a:noFill/>
          </a:ln>
        </p:spPr>
        <p:txBody>
          <a:bodyPr lIns="121900" tIns="60933" rIns="121900" bIns="60933" anchor="t" anchorCtr="0">
            <a:noAutofit/>
          </a:bodyPr>
          <a:lstStyle/>
          <a:p>
            <a:pPr>
              <a:buSzPct val="25000"/>
            </a:pPr>
            <a:r>
              <a:rPr lang="en" sz="1867">
                <a:latin typeface="Arial"/>
                <a:ea typeface="Arial"/>
                <a:cs typeface="Arial"/>
                <a:sym typeface="Arial"/>
              </a:rPr>
              <a:t> </a:t>
            </a:r>
          </a:p>
        </p:txBody>
      </p:sp>
      <p:sp>
        <p:nvSpPr>
          <p:cNvPr id="426" name="Shape 426"/>
          <p:cNvSpPr/>
          <p:nvPr/>
        </p:nvSpPr>
        <p:spPr>
          <a:xfrm>
            <a:off x="1959118" y="3533497"/>
            <a:ext cx="1548399" cy="4924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t="-119999" r="-43449" b="-189988"/>
            </a:stretch>
          </a:blipFill>
          <a:ln>
            <a:noFill/>
          </a:ln>
        </p:spPr>
        <p:txBody>
          <a:bodyPr lIns="121900" tIns="60933" rIns="121900" bIns="60933" anchor="t" anchorCtr="0">
            <a:noAutofit/>
          </a:bodyPr>
          <a:lstStyle/>
          <a:p>
            <a:pPr>
              <a:buSzPct val="25000"/>
            </a:pPr>
            <a:r>
              <a:rPr lang="en" sz="1867">
                <a:latin typeface="Arial"/>
                <a:ea typeface="Arial"/>
                <a:cs typeface="Arial"/>
                <a:sym typeface="Arial"/>
              </a:rPr>
              <a:t> </a:t>
            </a:r>
          </a:p>
        </p:txBody>
      </p:sp>
      <p:sp>
        <p:nvSpPr>
          <p:cNvPr id="427" name="Shape 427"/>
          <p:cNvSpPr txBox="1"/>
          <p:nvPr/>
        </p:nvSpPr>
        <p:spPr>
          <a:xfrm>
            <a:off x="7311145" y="1665368"/>
            <a:ext cx="4536400" cy="410400"/>
          </a:xfrm>
          <a:prstGeom prst="rect">
            <a:avLst/>
          </a:prstGeom>
          <a:noFill/>
          <a:ln>
            <a:noFill/>
          </a:ln>
        </p:spPr>
        <p:txBody>
          <a:bodyPr lIns="121900" tIns="60933" rIns="121900" bIns="60933" anchor="t" anchorCtr="0">
            <a:noAutofit/>
          </a:bodyPr>
          <a:lstStyle/>
          <a:p>
            <a:pPr algn="ctr">
              <a:buClr>
                <a:srgbClr val="FF0000"/>
              </a:buClr>
            </a:pPr>
            <a:r>
              <a:rPr lang="en" sz="2400">
                <a:solidFill>
                  <a:srgbClr val="FF0000"/>
                </a:solidFill>
              </a:rPr>
              <a:t>Logistic / Sigmoid</a:t>
            </a:r>
          </a:p>
          <a:p>
            <a:pPr algn="ctr">
              <a:buClr>
                <a:srgbClr val="FF0000"/>
              </a:buClr>
            </a:pPr>
            <a:r>
              <a:rPr lang="en" sz="2400"/>
              <a:t>Useful for predicting probabilities</a:t>
            </a:r>
          </a:p>
        </p:txBody>
      </p:sp>
      <p:sp>
        <p:nvSpPr>
          <p:cNvPr id="428" name="Shape 428"/>
          <p:cNvSpPr/>
          <p:nvPr/>
        </p:nvSpPr>
        <p:spPr>
          <a:xfrm>
            <a:off x="9153167" y="5318277"/>
            <a:ext cx="520800" cy="4924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lIns="121900" tIns="60933" rIns="121900" bIns="60933" anchor="t" anchorCtr="0">
            <a:noAutofit/>
          </a:bodyPr>
          <a:lstStyle/>
          <a:p>
            <a:pPr>
              <a:buSzPct val="25000"/>
            </a:pPr>
            <a:r>
              <a:rPr lang="en" sz="1867">
                <a:latin typeface="Arial"/>
                <a:ea typeface="Arial"/>
                <a:cs typeface="Arial"/>
                <a:sym typeface="Arial"/>
              </a:rPr>
              <a:t> </a:t>
            </a:r>
          </a:p>
        </p:txBody>
      </p:sp>
      <p:grpSp>
        <p:nvGrpSpPr>
          <p:cNvPr id="429" name="Shape 429"/>
          <p:cNvGrpSpPr/>
          <p:nvPr/>
        </p:nvGrpSpPr>
        <p:grpSpPr>
          <a:xfrm>
            <a:off x="705340" y="4173068"/>
            <a:ext cx="3631336" cy="1932800"/>
            <a:chOff x="765083" y="3268075"/>
            <a:chExt cx="2723502" cy="1449600"/>
          </a:xfrm>
        </p:grpSpPr>
        <p:grpSp>
          <p:nvGrpSpPr>
            <p:cNvPr id="430" name="Shape 430"/>
            <p:cNvGrpSpPr/>
            <p:nvPr/>
          </p:nvGrpSpPr>
          <p:grpSpPr>
            <a:xfrm>
              <a:off x="765083" y="3268075"/>
              <a:ext cx="2723502" cy="1449600"/>
              <a:chOff x="2816461" y="1635445"/>
              <a:chExt cx="2723502" cy="1449600"/>
            </a:xfrm>
          </p:grpSpPr>
          <p:pic>
            <p:nvPicPr>
              <p:cNvPr id="431" name="Shape 431"/>
              <p:cNvPicPr preferRelativeResize="0"/>
              <p:nvPr/>
            </p:nvPicPr>
            <p:blipFill rotWithShape="1">
              <a:blip r:embed="rId6">
                <a:alphaModFix/>
              </a:blip>
              <a:srcRect l="8022" t="60099" r="52973" b="5887"/>
              <a:stretch/>
            </p:blipFill>
            <p:spPr>
              <a:xfrm>
                <a:off x="2816461" y="1635445"/>
                <a:ext cx="2276400" cy="14496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32" name="Shape 432"/>
              <p:cNvSpPr txBox="1"/>
              <p:nvPr/>
            </p:nvSpPr>
            <p:spPr>
              <a:xfrm>
                <a:off x="5060564" y="2129413"/>
                <a:ext cx="479400" cy="4617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lIns="121900" tIns="60933" rIns="121900" bIns="60933" anchor="t" anchorCtr="0">
                <a:noAutofit/>
              </a:bodyPr>
              <a:lstStyle/>
              <a:p>
                <a:pPr>
                  <a:buClr>
                    <a:srgbClr val="000000"/>
                  </a:buClr>
                  <a:buSzPct val="25000"/>
                </a:pPr>
                <a:r>
                  <a:rPr lang="en" sz="32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Y</a:t>
                </a:r>
              </a:p>
            </p:txBody>
          </p:sp>
        </p:grpSp>
        <p:sp>
          <p:nvSpPr>
            <p:cNvPr id="433" name="Shape 433"/>
            <p:cNvSpPr/>
            <p:nvPr/>
          </p:nvSpPr>
          <p:spPr>
            <a:xfrm>
              <a:off x="1375165" y="3436542"/>
              <a:ext cx="440099" cy="30780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lIns="121900" tIns="60933" rIns="121900" bIns="60933" anchor="t" anchorCtr="0">
              <a:noAutofit/>
            </a:bodyPr>
            <a:lstStyle/>
            <a:p>
              <a:pPr>
                <a:buSzPct val="25000"/>
              </a:pPr>
              <a:r>
                <a:rPr lang="en" sz="1867">
                  <a:latin typeface="Arial"/>
                  <a:ea typeface="Arial"/>
                  <a:cs typeface="Arial"/>
                  <a:sym typeface="Arial"/>
                </a:rPr>
                <a:t> </a:t>
              </a:r>
            </a:p>
          </p:txBody>
        </p:sp>
        <p:sp>
          <p:nvSpPr>
            <p:cNvPr id="434" name="Shape 434"/>
            <p:cNvSpPr/>
            <p:nvPr/>
          </p:nvSpPr>
          <p:spPr>
            <a:xfrm>
              <a:off x="1186262" y="3605010"/>
              <a:ext cx="444300" cy="307800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lIns="121900" tIns="60933" rIns="121900" bIns="60933" anchor="t" anchorCtr="0">
              <a:noAutofit/>
            </a:bodyPr>
            <a:lstStyle/>
            <a:p>
              <a:pPr>
                <a:buSzPct val="25000"/>
              </a:pPr>
              <a:r>
                <a:rPr lang="en" sz="1867">
                  <a:latin typeface="Arial"/>
                  <a:ea typeface="Arial"/>
                  <a:cs typeface="Arial"/>
                  <a:sym typeface="Arial"/>
                </a:rPr>
                <a:t> </a:t>
              </a:r>
            </a:p>
          </p:txBody>
        </p:sp>
        <p:sp>
          <p:nvSpPr>
            <p:cNvPr id="435" name="Shape 435"/>
            <p:cNvSpPr/>
            <p:nvPr/>
          </p:nvSpPr>
          <p:spPr>
            <a:xfrm>
              <a:off x="1101899" y="3811751"/>
              <a:ext cx="444300" cy="30780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lIns="121900" tIns="60933" rIns="121900" bIns="60933" anchor="t" anchorCtr="0">
              <a:noAutofit/>
            </a:bodyPr>
            <a:lstStyle/>
            <a:p>
              <a:pPr>
                <a:buSzPct val="25000"/>
              </a:pPr>
              <a:r>
                <a:rPr lang="en" sz="1867">
                  <a:latin typeface="Arial"/>
                  <a:ea typeface="Arial"/>
                  <a:cs typeface="Arial"/>
                  <a:sym typeface="Arial"/>
                </a:rPr>
                <a:t> </a:t>
              </a:r>
            </a:p>
          </p:txBody>
        </p:sp>
        <p:sp>
          <p:nvSpPr>
            <p:cNvPr id="436" name="Shape 436"/>
            <p:cNvSpPr/>
            <p:nvPr/>
          </p:nvSpPr>
          <p:spPr>
            <a:xfrm>
              <a:off x="772822" y="4394103"/>
              <a:ext cx="334500" cy="307800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lIns="121900" tIns="60933" rIns="121900" bIns="60933" anchor="t" anchorCtr="0">
              <a:noAutofit/>
            </a:bodyPr>
            <a:lstStyle/>
            <a:p>
              <a:pPr>
                <a:buSzPct val="25000"/>
              </a:pPr>
              <a:r>
                <a:rPr lang="en" sz="1867">
                  <a:latin typeface="Arial"/>
                  <a:ea typeface="Arial"/>
                  <a:cs typeface="Arial"/>
                  <a:sym typeface="Arial"/>
                </a:rPr>
                <a:t> </a:t>
              </a:r>
            </a:p>
          </p:txBody>
        </p:sp>
      </p:grpSp>
      <p:pic>
        <p:nvPicPr>
          <p:cNvPr id="437" name="Shape 43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377883" y="2584367"/>
            <a:ext cx="4178300" cy="2717800"/>
          </a:xfrm>
          <a:prstGeom prst="rect">
            <a:avLst/>
          </a:prstGeom>
          <a:noFill/>
          <a:ln>
            <a:noFill/>
          </a:ln>
        </p:spPr>
      </p:pic>
      <p:sp>
        <p:nvSpPr>
          <p:cNvPr id="438" name="Shape 438"/>
          <p:cNvSpPr/>
          <p:nvPr/>
        </p:nvSpPr>
        <p:spPr>
          <a:xfrm>
            <a:off x="8362881" y="3594695"/>
            <a:ext cx="953200" cy="492400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 t="-118020" r="-70337" b="-185221"/>
            </a:stretch>
          </a:blipFill>
          <a:ln>
            <a:noFill/>
          </a:ln>
        </p:spPr>
        <p:txBody>
          <a:bodyPr lIns="121900" tIns="60933" rIns="121900" bIns="60933" anchor="t" anchorCtr="0">
            <a:noAutofit/>
          </a:bodyPr>
          <a:lstStyle/>
          <a:p>
            <a:pPr>
              <a:buSzPct val="25000"/>
            </a:pPr>
            <a:r>
              <a:rPr lang="en" sz="1867">
                <a:latin typeface="Arial"/>
                <a:ea typeface="Arial"/>
                <a:cs typeface="Arial"/>
                <a:sym typeface="Arial"/>
              </a:rPr>
              <a:t> </a:t>
            </a:r>
          </a:p>
        </p:txBody>
      </p:sp>
      <p:sp>
        <p:nvSpPr>
          <p:cNvPr id="439" name="Shape 439"/>
          <p:cNvSpPr txBox="1"/>
          <p:nvPr/>
        </p:nvSpPr>
        <p:spPr>
          <a:xfrm>
            <a:off x="6156400" y="3637349"/>
            <a:ext cx="2479600" cy="5992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r>
              <a:rPr lang="en" sz="2400"/>
              <a:t>Non-linear function</a:t>
            </a:r>
          </a:p>
        </p:txBody>
      </p:sp>
      <p:sp>
        <p:nvSpPr>
          <p:cNvPr id="440" name="Shape 440"/>
          <p:cNvSpPr/>
          <p:nvPr/>
        </p:nvSpPr>
        <p:spPr>
          <a:xfrm>
            <a:off x="715657" y="2963784"/>
            <a:ext cx="4523600" cy="492400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 b="-1669"/>
            </a:stretch>
          </a:blipFill>
          <a:ln>
            <a:noFill/>
          </a:ln>
        </p:spPr>
        <p:txBody>
          <a:bodyPr lIns="121900" tIns="60933" rIns="121900" bIns="60933" anchor="t" anchorCtr="0">
            <a:noAutofit/>
          </a:bodyPr>
          <a:lstStyle/>
          <a:p>
            <a:pPr>
              <a:buSzPct val="25000"/>
            </a:pPr>
            <a:r>
              <a:rPr lang="en" sz="1867">
                <a:latin typeface="Arial"/>
                <a:ea typeface="Arial"/>
                <a:cs typeface="Arial"/>
                <a:sym typeface="Arial"/>
              </a:rPr>
              <a:t> </a:t>
            </a:r>
          </a:p>
        </p:txBody>
      </p:sp>
      <p:grpSp>
        <p:nvGrpSpPr>
          <p:cNvPr id="441" name="Shape 441"/>
          <p:cNvGrpSpPr/>
          <p:nvPr/>
        </p:nvGrpSpPr>
        <p:grpSpPr>
          <a:xfrm>
            <a:off x="1426901" y="2384701"/>
            <a:ext cx="5198016" cy="1200633"/>
            <a:chOff x="1070175" y="1788525"/>
            <a:chExt cx="3898512" cy="900475"/>
          </a:xfrm>
        </p:grpSpPr>
        <p:sp>
          <p:nvSpPr>
            <p:cNvPr id="442" name="Shape 442"/>
            <p:cNvSpPr txBox="1"/>
            <p:nvPr/>
          </p:nvSpPr>
          <p:spPr>
            <a:xfrm>
              <a:off x="3638549" y="1788525"/>
              <a:ext cx="1330138" cy="325200"/>
            </a:xfrm>
            <a:prstGeom prst="rect">
              <a:avLst/>
            </a:prstGeom>
            <a:noFill/>
            <a:ln>
              <a:noFill/>
            </a:ln>
          </p:spPr>
          <p:txBody>
            <a:bodyPr lIns="121900" tIns="60933" rIns="121900" bIns="60933" anchor="t" anchorCtr="0">
              <a:noAutofit/>
            </a:bodyPr>
            <a:lstStyle/>
            <a:p>
              <a:pPr>
                <a:buClr>
                  <a:srgbClr val="000000"/>
                </a:buClr>
              </a:pPr>
              <a:r>
                <a:rPr lang="en" sz="2400" b="1" u="sng" dirty="0">
                  <a:solidFill>
                    <a:srgbClr val="FF0000"/>
                  </a:solidFill>
                </a:rPr>
                <a:t>parameters</a:t>
              </a:r>
            </a:p>
            <a:p>
              <a:pPr>
                <a:buClr>
                  <a:srgbClr val="000000"/>
                </a:buClr>
              </a:pPr>
              <a:endParaRPr sz="2400" b="1" u="sng" dirty="0">
                <a:solidFill>
                  <a:srgbClr val="FF0000"/>
                </a:solidFill>
              </a:endParaRPr>
            </a:p>
          </p:txBody>
        </p:sp>
        <p:sp>
          <p:nvSpPr>
            <p:cNvPr id="443" name="Shape 443"/>
            <p:cNvSpPr/>
            <p:nvPr/>
          </p:nvSpPr>
          <p:spPr>
            <a:xfrm>
              <a:off x="1070175" y="2227300"/>
              <a:ext cx="307800" cy="461700"/>
            </a:xfrm>
            <a:prstGeom prst="ellipse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44" name="Shape 444"/>
            <p:cNvSpPr/>
            <p:nvPr/>
          </p:nvSpPr>
          <p:spPr>
            <a:xfrm>
              <a:off x="1918175" y="2227300"/>
              <a:ext cx="307800" cy="461700"/>
            </a:xfrm>
            <a:prstGeom prst="ellipse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45" name="Shape 445"/>
            <p:cNvSpPr/>
            <p:nvPr/>
          </p:nvSpPr>
          <p:spPr>
            <a:xfrm>
              <a:off x="2766175" y="2227300"/>
              <a:ext cx="307800" cy="461700"/>
            </a:xfrm>
            <a:prstGeom prst="ellipse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46" name="Shape 446"/>
            <p:cNvSpPr/>
            <p:nvPr/>
          </p:nvSpPr>
          <p:spPr>
            <a:xfrm>
              <a:off x="3580775" y="2227300"/>
              <a:ext cx="307800" cy="461700"/>
            </a:xfrm>
            <a:prstGeom prst="ellipse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cxnSp>
          <p:nvCxnSpPr>
            <p:cNvPr id="447" name="Shape 447"/>
            <p:cNvCxnSpPr>
              <a:stCxn id="442" idx="1"/>
              <a:endCxn id="443" idx="7"/>
            </p:cNvCxnSpPr>
            <p:nvPr/>
          </p:nvCxnSpPr>
          <p:spPr>
            <a:xfrm flipH="1">
              <a:off x="1332899" y="1951125"/>
              <a:ext cx="2305651" cy="34379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448" name="Shape 448"/>
            <p:cNvCxnSpPr>
              <a:stCxn id="442" idx="1"/>
              <a:endCxn id="444" idx="7"/>
            </p:cNvCxnSpPr>
            <p:nvPr/>
          </p:nvCxnSpPr>
          <p:spPr>
            <a:xfrm flipH="1">
              <a:off x="2180899" y="1951125"/>
              <a:ext cx="1457651" cy="34379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449" name="Shape 449"/>
            <p:cNvCxnSpPr>
              <a:stCxn id="442" idx="1"/>
              <a:endCxn id="445" idx="7"/>
            </p:cNvCxnSpPr>
            <p:nvPr/>
          </p:nvCxnSpPr>
          <p:spPr>
            <a:xfrm flipH="1">
              <a:off x="3028898" y="1951125"/>
              <a:ext cx="609651" cy="34379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450" name="Shape 450"/>
            <p:cNvCxnSpPr>
              <a:stCxn id="442" idx="1"/>
              <a:endCxn id="446" idx="0"/>
            </p:cNvCxnSpPr>
            <p:nvPr/>
          </p:nvCxnSpPr>
          <p:spPr>
            <a:xfrm>
              <a:off x="3638549" y="1951125"/>
              <a:ext cx="96126" cy="276175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lg" len="lg"/>
              <a:tailEnd type="triangle" w="lg" len="lg"/>
            </a:ln>
          </p:spPr>
        </p:cxnSp>
      </p:grpSp>
      <p:sp>
        <p:nvSpPr>
          <p:cNvPr id="451" name="Shape 451"/>
          <p:cNvSpPr txBox="1"/>
          <p:nvPr/>
        </p:nvSpPr>
        <p:spPr>
          <a:xfrm>
            <a:off x="3549400" y="6208533"/>
            <a:ext cx="7548906" cy="5336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r>
              <a:rPr lang="en" sz="2400" b="1" u="sng" dirty="0">
                <a:solidFill>
                  <a:srgbClr val="FF0000"/>
                </a:solidFill>
              </a:rPr>
              <a:t>Training</a:t>
            </a:r>
            <a:r>
              <a:rPr lang="en" sz="2400" dirty="0">
                <a:solidFill>
                  <a:schemeClr val="dk1"/>
                </a:solidFill>
              </a:rPr>
              <a:t> the neuron means learning the optimal w’s and b</a:t>
            </a:r>
          </a:p>
        </p:txBody>
      </p:sp>
      <p:sp>
        <p:nvSpPr>
          <p:cNvPr id="452" name="Shape 452"/>
          <p:cNvSpPr/>
          <p:nvPr/>
        </p:nvSpPr>
        <p:spPr>
          <a:xfrm>
            <a:off x="9261849" y="2503467"/>
            <a:ext cx="410400" cy="615600"/>
          </a:xfrm>
          <a:prstGeom prst="ellipse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53" name="Shape 453"/>
          <p:cNvSpPr/>
          <p:nvPr/>
        </p:nvSpPr>
        <p:spPr>
          <a:xfrm>
            <a:off x="9374133" y="4702667"/>
            <a:ext cx="410400" cy="615600"/>
          </a:xfrm>
          <a:prstGeom prst="ellipse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54" name="Shape 454"/>
          <p:cNvSpPr txBox="1"/>
          <p:nvPr/>
        </p:nvSpPr>
        <p:spPr>
          <a:xfrm>
            <a:off x="9435333" y="4928200"/>
            <a:ext cx="288000" cy="4104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r>
              <a:rPr lang="en" sz="1067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37402279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Shape 459"/>
          <p:cNvSpPr txBox="1"/>
          <p:nvPr/>
        </p:nvSpPr>
        <p:spPr>
          <a:xfrm>
            <a:off x="415600" y="218961"/>
            <a:ext cx="11360800" cy="14464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b" anchorCtr="0">
            <a:noAutofit/>
          </a:bodyPr>
          <a:lstStyle/>
          <a:p>
            <a:pPr algn="ctr">
              <a:buClr>
                <a:srgbClr val="000000"/>
              </a:buClr>
              <a:buSzPct val="25000"/>
            </a:pPr>
            <a:r>
              <a:rPr lang="en" sz="5333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simple classifier</a:t>
            </a:r>
          </a:p>
          <a:p>
            <a:pPr algn="ctr">
              <a:buClr>
                <a:srgbClr val="000000"/>
              </a:buClr>
              <a:buSzPct val="25000"/>
            </a:pPr>
            <a:r>
              <a:rPr lang="en" sz="5333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(An artificial neuron)</a:t>
            </a:r>
          </a:p>
        </p:txBody>
      </p:sp>
      <p:sp>
        <p:nvSpPr>
          <p:cNvPr id="460" name="Shape 460"/>
          <p:cNvSpPr txBox="1"/>
          <p:nvPr/>
        </p:nvSpPr>
        <p:spPr>
          <a:xfrm>
            <a:off x="96236" y="2115772"/>
            <a:ext cx="2724800" cy="615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121900" tIns="60933" rIns="121900" bIns="60933" anchor="t" anchorCtr="0">
            <a:noAutofit/>
          </a:bodyPr>
          <a:lstStyle/>
          <a:p>
            <a:pPr>
              <a:buClr>
                <a:srgbClr val="000000"/>
              </a:buClr>
              <a:buSzPct val="25000"/>
            </a:pPr>
            <a:r>
              <a:rPr lang="en"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  <p:sp>
        <p:nvSpPr>
          <p:cNvPr id="461" name="Shape 461"/>
          <p:cNvSpPr/>
          <p:nvPr/>
        </p:nvSpPr>
        <p:spPr>
          <a:xfrm>
            <a:off x="1437225" y="1904605"/>
            <a:ext cx="2767600" cy="533599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-3029"/>
            </a:stretch>
          </a:blipFill>
          <a:ln>
            <a:noFill/>
          </a:ln>
        </p:spPr>
        <p:txBody>
          <a:bodyPr lIns="121900" tIns="60933" rIns="121900" bIns="60933" anchor="t" anchorCtr="0">
            <a:noAutofit/>
          </a:bodyPr>
          <a:lstStyle/>
          <a:p>
            <a:pPr>
              <a:buSzPct val="25000"/>
            </a:pPr>
            <a:r>
              <a:rPr lang="en" sz="1867">
                <a:latin typeface="Arial"/>
                <a:ea typeface="Arial"/>
                <a:cs typeface="Arial"/>
                <a:sym typeface="Arial"/>
              </a:rPr>
              <a:t> </a:t>
            </a:r>
          </a:p>
        </p:txBody>
      </p:sp>
      <p:sp>
        <p:nvSpPr>
          <p:cNvPr id="462" name="Shape 462"/>
          <p:cNvSpPr/>
          <p:nvPr/>
        </p:nvSpPr>
        <p:spPr>
          <a:xfrm>
            <a:off x="1959118" y="3533497"/>
            <a:ext cx="1548399" cy="4924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t="-119999" r="-43449" b="-189988"/>
            </a:stretch>
          </a:blipFill>
          <a:ln>
            <a:noFill/>
          </a:ln>
        </p:spPr>
        <p:txBody>
          <a:bodyPr lIns="121900" tIns="60933" rIns="121900" bIns="60933" anchor="t" anchorCtr="0">
            <a:noAutofit/>
          </a:bodyPr>
          <a:lstStyle/>
          <a:p>
            <a:pPr>
              <a:buSzPct val="25000"/>
            </a:pPr>
            <a:r>
              <a:rPr lang="en" sz="1867">
                <a:latin typeface="Arial"/>
                <a:ea typeface="Arial"/>
                <a:cs typeface="Arial"/>
                <a:sym typeface="Arial"/>
              </a:rPr>
              <a:t> </a:t>
            </a:r>
          </a:p>
        </p:txBody>
      </p:sp>
      <p:sp>
        <p:nvSpPr>
          <p:cNvPr id="463" name="Shape 463"/>
          <p:cNvSpPr txBox="1"/>
          <p:nvPr/>
        </p:nvSpPr>
        <p:spPr>
          <a:xfrm>
            <a:off x="7240000" y="1761004"/>
            <a:ext cx="4536400" cy="410400"/>
          </a:xfrm>
          <a:prstGeom prst="rect">
            <a:avLst/>
          </a:prstGeom>
          <a:noFill/>
          <a:ln>
            <a:noFill/>
          </a:ln>
        </p:spPr>
        <p:txBody>
          <a:bodyPr lIns="121900" tIns="60933" rIns="121900" bIns="60933" anchor="t" anchorCtr="0">
            <a:noAutofit/>
          </a:bodyPr>
          <a:lstStyle/>
          <a:p>
            <a:pPr algn="ctr">
              <a:buClr>
                <a:srgbClr val="FF0000"/>
              </a:buClr>
              <a:buSzPct val="25000"/>
            </a:pPr>
            <a:r>
              <a:rPr lang="en" sz="1867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ReLu (Rectified Linear Unit)</a:t>
            </a:r>
          </a:p>
          <a:p>
            <a:pPr algn="ctr">
              <a:buClr>
                <a:srgbClr val="FF0000"/>
              </a:buClr>
            </a:pPr>
            <a:r>
              <a:rPr lang="en" sz="2400" dirty="0"/>
              <a:t>Useful for thresholding</a:t>
            </a:r>
          </a:p>
        </p:txBody>
      </p:sp>
      <p:sp>
        <p:nvSpPr>
          <p:cNvPr id="464" name="Shape 464"/>
          <p:cNvSpPr/>
          <p:nvPr/>
        </p:nvSpPr>
        <p:spPr>
          <a:xfrm>
            <a:off x="9153167" y="5318277"/>
            <a:ext cx="520800" cy="4924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lIns="121900" tIns="60933" rIns="121900" bIns="60933" anchor="t" anchorCtr="0">
            <a:noAutofit/>
          </a:bodyPr>
          <a:lstStyle/>
          <a:p>
            <a:pPr>
              <a:buSzPct val="25000"/>
            </a:pPr>
            <a:r>
              <a:rPr lang="en" sz="1867">
                <a:latin typeface="Arial"/>
                <a:ea typeface="Arial"/>
                <a:cs typeface="Arial"/>
                <a:sym typeface="Arial"/>
              </a:rPr>
              <a:t> </a:t>
            </a:r>
          </a:p>
        </p:txBody>
      </p:sp>
      <p:grpSp>
        <p:nvGrpSpPr>
          <p:cNvPr id="465" name="Shape 465"/>
          <p:cNvGrpSpPr/>
          <p:nvPr/>
        </p:nvGrpSpPr>
        <p:grpSpPr>
          <a:xfrm>
            <a:off x="705340" y="4173068"/>
            <a:ext cx="3631336" cy="1932800"/>
            <a:chOff x="765083" y="3268075"/>
            <a:chExt cx="2723502" cy="1449600"/>
          </a:xfrm>
        </p:grpSpPr>
        <p:grpSp>
          <p:nvGrpSpPr>
            <p:cNvPr id="466" name="Shape 466"/>
            <p:cNvGrpSpPr/>
            <p:nvPr/>
          </p:nvGrpSpPr>
          <p:grpSpPr>
            <a:xfrm>
              <a:off x="765083" y="3268075"/>
              <a:ext cx="2723502" cy="1449600"/>
              <a:chOff x="2816461" y="1635445"/>
              <a:chExt cx="2723502" cy="1449600"/>
            </a:xfrm>
          </p:grpSpPr>
          <p:pic>
            <p:nvPicPr>
              <p:cNvPr id="467" name="Shape 467"/>
              <p:cNvPicPr preferRelativeResize="0"/>
              <p:nvPr/>
            </p:nvPicPr>
            <p:blipFill rotWithShape="1">
              <a:blip r:embed="rId6">
                <a:alphaModFix/>
              </a:blip>
              <a:srcRect l="8022" t="60099" r="52973" b="5887"/>
              <a:stretch/>
            </p:blipFill>
            <p:spPr>
              <a:xfrm>
                <a:off x="2816461" y="1635445"/>
                <a:ext cx="2276400" cy="14496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68" name="Shape 468"/>
              <p:cNvSpPr txBox="1"/>
              <p:nvPr/>
            </p:nvSpPr>
            <p:spPr>
              <a:xfrm>
                <a:off x="5060564" y="2129413"/>
                <a:ext cx="479400" cy="4617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lIns="121900" tIns="60933" rIns="121900" bIns="60933" anchor="t" anchorCtr="0">
                <a:noAutofit/>
              </a:bodyPr>
              <a:lstStyle/>
              <a:p>
                <a:pPr>
                  <a:buClr>
                    <a:srgbClr val="000000"/>
                  </a:buClr>
                  <a:buSzPct val="25000"/>
                </a:pPr>
                <a:r>
                  <a:rPr lang="en" sz="32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Y</a:t>
                </a:r>
              </a:p>
            </p:txBody>
          </p:sp>
        </p:grpSp>
        <p:sp>
          <p:nvSpPr>
            <p:cNvPr id="469" name="Shape 469"/>
            <p:cNvSpPr/>
            <p:nvPr/>
          </p:nvSpPr>
          <p:spPr>
            <a:xfrm>
              <a:off x="1375165" y="3436542"/>
              <a:ext cx="440099" cy="30780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lIns="121900" tIns="60933" rIns="121900" bIns="60933" anchor="t" anchorCtr="0">
              <a:noAutofit/>
            </a:bodyPr>
            <a:lstStyle/>
            <a:p>
              <a:pPr>
                <a:buSzPct val="25000"/>
              </a:pPr>
              <a:r>
                <a:rPr lang="en" sz="1867">
                  <a:latin typeface="Arial"/>
                  <a:ea typeface="Arial"/>
                  <a:cs typeface="Arial"/>
                  <a:sym typeface="Arial"/>
                </a:rPr>
                <a:t> </a:t>
              </a:r>
            </a:p>
          </p:txBody>
        </p:sp>
        <p:sp>
          <p:nvSpPr>
            <p:cNvPr id="470" name="Shape 470"/>
            <p:cNvSpPr/>
            <p:nvPr/>
          </p:nvSpPr>
          <p:spPr>
            <a:xfrm>
              <a:off x="1186262" y="3605010"/>
              <a:ext cx="444300" cy="307800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lIns="121900" tIns="60933" rIns="121900" bIns="60933" anchor="t" anchorCtr="0">
              <a:noAutofit/>
            </a:bodyPr>
            <a:lstStyle/>
            <a:p>
              <a:pPr>
                <a:buSzPct val="25000"/>
              </a:pPr>
              <a:r>
                <a:rPr lang="en" sz="1867">
                  <a:latin typeface="Arial"/>
                  <a:ea typeface="Arial"/>
                  <a:cs typeface="Arial"/>
                  <a:sym typeface="Arial"/>
                </a:rPr>
                <a:t> </a:t>
              </a:r>
            </a:p>
          </p:txBody>
        </p:sp>
        <p:sp>
          <p:nvSpPr>
            <p:cNvPr id="471" name="Shape 471"/>
            <p:cNvSpPr/>
            <p:nvPr/>
          </p:nvSpPr>
          <p:spPr>
            <a:xfrm>
              <a:off x="1101899" y="3811751"/>
              <a:ext cx="444300" cy="30780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lIns="121900" tIns="60933" rIns="121900" bIns="60933" anchor="t" anchorCtr="0">
              <a:noAutofit/>
            </a:bodyPr>
            <a:lstStyle/>
            <a:p>
              <a:pPr>
                <a:buSzPct val="25000"/>
              </a:pPr>
              <a:r>
                <a:rPr lang="en" sz="1867">
                  <a:latin typeface="Arial"/>
                  <a:ea typeface="Arial"/>
                  <a:cs typeface="Arial"/>
                  <a:sym typeface="Arial"/>
                </a:rPr>
                <a:t> </a:t>
              </a:r>
            </a:p>
          </p:txBody>
        </p:sp>
        <p:sp>
          <p:nvSpPr>
            <p:cNvPr id="472" name="Shape 472"/>
            <p:cNvSpPr/>
            <p:nvPr/>
          </p:nvSpPr>
          <p:spPr>
            <a:xfrm>
              <a:off x="772822" y="4394103"/>
              <a:ext cx="334500" cy="307800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lIns="121900" tIns="60933" rIns="121900" bIns="60933" anchor="t" anchorCtr="0">
              <a:noAutofit/>
            </a:bodyPr>
            <a:lstStyle/>
            <a:p>
              <a:pPr>
                <a:buSzPct val="25000"/>
              </a:pPr>
              <a:r>
                <a:rPr lang="en" sz="1867">
                  <a:latin typeface="Arial"/>
                  <a:ea typeface="Arial"/>
                  <a:cs typeface="Arial"/>
                  <a:sym typeface="Arial"/>
                </a:rPr>
                <a:t> </a:t>
              </a:r>
            </a:p>
          </p:txBody>
        </p:sp>
      </p:grpSp>
      <p:sp>
        <p:nvSpPr>
          <p:cNvPr id="473" name="Shape 473"/>
          <p:cNvSpPr/>
          <p:nvPr/>
        </p:nvSpPr>
        <p:spPr>
          <a:xfrm>
            <a:off x="8335213" y="3506063"/>
            <a:ext cx="520800" cy="492400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lIns="121900" tIns="60933" rIns="121900" bIns="60933" anchor="t" anchorCtr="0">
            <a:noAutofit/>
          </a:bodyPr>
          <a:lstStyle/>
          <a:p>
            <a:pPr>
              <a:buSzPct val="25000"/>
            </a:pPr>
            <a:r>
              <a:rPr lang="en" sz="1867">
                <a:latin typeface="Arial"/>
                <a:ea typeface="Arial"/>
                <a:cs typeface="Arial"/>
                <a:sym typeface="Arial"/>
              </a:rPr>
              <a:t> </a:t>
            </a:r>
          </a:p>
        </p:txBody>
      </p:sp>
      <p:pic>
        <p:nvPicPr>
          <p:cNvPr id="474" name="Shape 474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368867" y="2508167"/>
            <a:ext cx="4089400" cy="2794000"/>
          </a:xfrm>
          <a:prstGeom prst="rect">
            <a:avLst/>
          </a:prstGeom>
          <a:noFill/>
          <a:ln>
            <a:noFill/>
          </a:ln>
        </p:spPr>
      </p:pic>
      <p:sp>
        <p:nvSpPr>
          <p:cNvPr id="475" name="Shape 475"/>
          <p:cNvSpPr/>
          <p:nvPr/>
        </p:nvSpPr>
        <p:spPr>
          <a:xfrm>
            <a:off x="8233615" y="3637361"/>
            <a:ext cx="953200" cy="492400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 t="-118020" r="-70337" b="-185221"/>
            </a:stretch>
          </a:blipFill>
          <a:ln>
            <a:noFill/>
          </a:ln>
        </p:spPr>
        <p:txBody>
          <a:bodyPr lIns="121900" tIns="60933" rIns="121900" bIns="60933" anchor="t" anchorCtr="0">
            <a:noAutofit/>
          </a:bodyPr>
          <a:lstStyle/>
          <a:p>
            <a:pPr>
              <a:buSzPct val="25000"/>
            </a:pPr>
            <a:r>
              <a:rPr lang="en" sz="1867">
                <a:latin typeface="Arial"/>
                <a:ea typeface="Arial"/>
                <a:cs typeface="Arial"/>
                <a:sym typeface="Arial"/>
              </a:rPr>
              <a:t> </a:t>
            </a:r>
          </a:p>
        </p:txBody>
      </p:sp>
      <p:sp>
        <p:nvSpPr>
          <p:cNvPr id="476" name="Shape 476"/>
          <p:cNvSpPr txBox="1"/>
          <p:nvPr/>
        </p:nvSpPr>
        <p:spPr>
          <a:xfrm>
            <a:off x="3549400" y="6208533"/>
            <a:ext cx="6644000" cy="5336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r>
              <a:rPr lang="en" sz="2400" b="1" u="sng">
                <a:solidFill>
                  <a:srgbClr val="FF0000"/>
                </a:solidFill>
              </a:rPr>
              <a:t>Training</a:t>
            </a:r>
            <a:r>
              <a:rPr lang="en" sz="2400">
                <a:solidFill>
                  <a:schemeClr val="dk1"/>
                </a:solidFill>
              </a:rPr>
              <a:t> the neuron means learning the optimal w’s and b</a:t>
            </a:r>
          </a:p>
        </p:txBody>
      </p:sp>
      <p:sp>
        <p:nvSpPr>
          <p:cNvPr id="477" name="Shape 477"/>
          <p:cNvSpPr/>
          <p:nvPr/>
        </p:nvSpPr>
        <p:spPr>
          <a:xfrm>
            <a:off x="715657" y="2963784"/>
            <a:ext cx="4523600" cy="492400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 b="-1669"/>
            </a:stretch>
          </a:blipFill>
          <a:ln>
            <a:noFill/>
          </a:ln>
        </p:spPr>
        <p:txBody>
          <a:bodyPr lIns="121900" tIns="60933" rIns="121900" bIns="60933" anchor="t" anchorCtr="0">
            <a:noAutofit/>
          </a:bodyPr>
          <a:lstStyle/>
          <a:p>
            <a:pPr>
              <a:buSzPct val="25000"/>
            </a:pPr>
            <a:r>
              <a:rPr lang="en" sz="1867">
                <a:latin typeface="Arial"/>
                <a:ea typeface="Arial"/>
                <a:cs typeface="Arial"/>
                <a:sym typeface="Arial"/>
              </a:rPr>
              <a:t> </a:t>
            </a:r>
          </a:p>
        </p:txBody>
      </p:sp>
      <p:grpSp>
        <p:nvGrpSpPr>
          <p:cNvPr id="478" name="Shape 478"/>
          <p:cNvGrpSpPr/>
          <p:nvPr/>
        </p:nvGrpSpPr>
        <p:grpSpPr>
          <a:xfrm>
            <a:off x="1426901" y="2384701"/>
            <a:ext cx="5255484" cy="1200633"/>
            <a:chOff x="1070175" y="1788525"/>
            <a:chExt cx="3941613" cy="900475"/>
          </a:xfrm>
        </p:grpSpPr>
        <p:sp>
          <p:nvSpPr>
            <p:cNvPr id="479" name="Shape 479"/>
            <p:cNvSpPr txBox="1"/>
            <p:nvPr/>
          </p:nvSpPr>
          <p:spPr>
            <a:xfrm>
              <a:off x="3638549" y="1788525"/>
              <a:ext cx="1373239" cy="325200"/>
            </a:xfrm>
            <a:prstGeom prst="rect">
              <a:avLst/>
            </a:prstGeom>
            <a:noFill/>
            <a:ln>
              <a:noFill/>
            </a:ln>
          </p:spPr>
          <p:txBody>
            <a:bodyPr lIns="121900" tIns="60933" rIns="121900" bIns="60933" anchor="t" anchorCtr="0">
              <a:noAutofit/>
            </a:bodyPr>
            <a:lstStyle/>
            <a:p>
              <a:pPr>
                <a:buClr>
                  <a:srgbClr val="000000"/>
                </a:buClr>
              </a:pPr>
              <a:r>
                <a:rPr lang="en" sz="2400" b="1" u="sng" dirty="0">
                  <a:solidFill>
                    <a:srgbClr val="FF0000"/>
                  </a:solidFill>
                </a:rPr>
                <a:t>parameters</a:t>
              </a:r>
            </a:p>
            <a:p>
              <a:pPr>
                <a:buClr>
                  <a:srgbClr val="000000"/>
                </a:buClr>
              </a:pPr>
              <a:endParaRPr sz="2400" b="1" u="sng" dirty="0">
                <a:solidFill>
                  <a:srgbClr val="FF0000"/>
                </a:solidFill>
              </a:endParaRPr>
            </a:p>
          </p:txBody>
        </p:sp>
        <p:sp>
          <p:nvSpPr>
            <p:cNvPr id="480" name="Shape 480"/>
            <p:cNvSpPr/>
            <p:nvPr/>
          </p:nvSpPr>
          <p:spPr>
            <a:xfrm>
              <a:off x="1070175" y="2227300"/>
              <a:ext cx="307800" cy="461700"/>
            </a:xfrm>
            <a:prstGeom prst="ellipse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81" name="Shape 481"/>
            <p:cNvSpPr/>
            <p:nvPr/>
          </p:nvSpPr>
          <p:spPr>
            <a:xfrm>
              <a:off x="1918175" y="2227300"/>
              <a:ext cx="307800" cy="461700"/>
            </a:xfrm>
            <a:prstGeom prst="ellipse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82" name="Shape 482"/>
            <p:cNvSpPr/>
            <p:nvPr/>
          </p:nvSpPr>
          <p:spPr>
            <a:xfrm>
              <a:off x="2766175" y="2227300"/>
              <a:ext cx="307800" cy="461700"/>
            </a:xfrm>
            <a:prstGeom prst="ellipse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83" name="Shape 483"/>
            <p:cNvSpPr/>
            <p:nvPr/>
          </p:nvSpPr>
          <p:spPr>
            <a:xfrm>
              <a:off x="3580775" y="2227300"/>
              <a:ext cx="307800" cy="461700"/>
            </a:xfrm>
            <a:prstGeom prst="ellipse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cxnSp>
          <p:nvCxnSpPr>
            <p:cNvPr id="484" name="Shape 484"/>
            <p:cNvCxnSpPr>
              <a:stCxn id="479" idx="1"/>
              <a:endCxn id="480" idx="7"/>
            </p:cNvCxnSpPr>
            <p:nvPr/>
          </p:nvCxnSpPr>
          <p:spPr>
            <a:xfrm flipH="1">
              <a:off x="1332899" y="1951125"/>
              <a:ext cx="2305651" cy="34379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485" name="Shape 485"/>
            <p:cNvCxnSpPr>
              <a:stCxn id="479" idx="1"/>
              <a:endCxn id="481" idx="7"/>
            </p:cNvCxnSpPr>
            <p:nvPr/>
          </p:nvCxnSpPr>
          <p:spPr>
            <a:xfrm flipH="1">
              <a:off x="2180899" y="1951125"/>
              <a:ext cx="1457651" cy="34379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486" name="Shape 486"/>
            <p:cNvCxnSpPr>
              <a:stCxn id="479" idx="1"/>
              <a:endCxn id="482" idx="7"/>
            </p:cNvCxnSpPr>
            <p:nvPr/>
          </p:nvCxnSpPr>
          <p:spPr>
            <a:xfrm flipH="1">
              <a:off x="3028898" y="1951125"/>
              <a:ext cx="609651" cy="34379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487" name="Shape 487"/>
            <p:cNvCxnSpPr>
              <a:stCxn id="479" idx="1"/>
              <a:endCxn id="483" idx="0"/>
            </p:cNvCxnSpPr>
            <p:nvPr/>
          </p:nvCxnSpPr>
          <p:spPr>
            <a:xfrm>
              <a:off x="3638549" y="1951125"/>
              <a:ext cx="96126" cy="276175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lg" len="lg"/>
              <a:tailEnd type="triangle" w="lg" len="lg"/>
            </a:ln>
          </p:spPr>
        </p:cxnSp>
      </p:grpSp>
      <p:sp>
        <p:nvSpPr>
          <p:cNvPr id="488" name="Shape 488"/>
          <p:cNvSpPr txBox="1"/>
          <p:nvPr/>
        </p:nvSpPr>
        <p:spPr>
          <a:xfrm>
            <a:off x="6156400" y="3637349"/>
            <a:ext cx="2479600" cy="5992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r>
              <a:rPr lang="en" sz="2400"/>
              <a:t>Non-linear function</a:t>
            </a:r>
          </a:p>
        </p:txBody>
      </p:sp>
    </p:spTree>
    <p:extLst>
      <p:ext uri="{BB962C8B-B14F-4D97-AF65-F5344CB8AC3E}">
        <p14:creationId xmlns:p14="http://schemas.microsoft.com/office/powerpoint/2010/main" val="32448654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3" name="Shape 7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15635" y="1725983"/>
            <a:ext cx="5118100" cy="4579355"/>
          </a:xfrm>
          <a:prstGeom prst="rect">
            <a:avLst/>
          </a:prstGeom>
          <a:noFill/>
          <a:ln>
            <a:noFill/>
          </a:ln>
        </p:spPr>
      </p:pic>
      <p:sp>
        <p:nvSpPr>
          <p:cNvPr id="764" name="Shape 764"/>
          <p:cNvSpPr txBox="1"/>
          <p:nvPr/>
        </p:nvSpPr>
        <p:spPr>
          <a:xfrm>
            <a:off x="415600" y="218965"/>
            <a:ext cx="11360800" cy="9848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b" anchorCtr="0">
            <a:noAutofit/>
          </a:bodyPr>
          <a:lstStyle/>
          <a:p>
            <a:pPr algn="ctr">
              <a:buClr>
                <a:srgbClr val="000000"/>
              </a:buClr>
              <a:buSzPct val="25000"/>
            </a:pPr>
            <a:r>
              <a:rPr lang="en" sz="4800"/>
              <a:t>A</a:t>
            </a:r>
            <a:r>
              <a:rPr lang="en" sz="4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rtificial neuron ca</a:t>
            </a:r>
            <a:r>
              <a:rPr lang="en" sz="4800"/>
              <a:t>n represent a motif</a:t>
            </a:r>
          </a:p>
        </p:txBody>
      </p:sp>
      <p:sp>
        <p:nvSpPr>
          <p:cNvPr id="765" name="Shape 765"/>
          <p:cNvSpPr/>
          <p:nvPr/>
        </p:nvSpPr>
        <p:spPr>
          <a:xfrm>
            <a:off x="1437225" y="1904605"/>
            <a:ext cx="2767600" cy="533599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-3029"/>
            </a:stretch>
          </a:blipFill>
          <a:ln>
            <a:noFill/>
          </a:ln>
        </p:spPr>
        <p:txBody>
          <a:bodyPr lIns="121900" tIns="60933" rIns="121900" bIns="60933" anchor="t" anchorCtr="0">
            <a:noAutofit/>
          </a:bodyPr>
          <a:lstStyle/>
          <a:p>
            <a:pPr>
              <a:buSzPct val="25000"/>
            </a:pPr>
            <a:r>
              <a:rPr lang="en" sz="1867">
                <a:latin typeface="Arial"/>
                <a:ea typeface="Arial"/>
                <a:cs typeface="Arial"/>
                <a:sym typeface="Arial"/>
              </a:rPr>
              <a:t> </a:t>
            </a:r>
          </a:p>
        </p:txBody>
      </p:sp>
      <p:grpSp>
        <p:nvGrpSpPr>
          <p:cNvPr id="766" name="Shape 766"/>
          <p:cNvGrpSpPr/>
          <p:nvPr/>
        </p:nvGrpSpPr>
        <p:grpSpPr>
          <a:xfrm>
            <a:off x="705340" y="4173068"/>
            <a:ext cx="3631336" cy="1932800"/>
            <a:chOff x="765083" y="3268075"/>
            <a:chExt cx="2723502" cy="1449600"/>
          </a:xfrm>
        </p:grpSpPr>
        <p:grpSp>
          <p:nvGrpSpPr>
            <p:cNvPr id="767" name="Shape 767"/>
            <p:cNvGrpSpPr/>
            <p:nvPr/>
          </p:nvGrpSpPr>
          <p:grpSpPr>
            <a:xfrm>
              <a:off x="765083" y="3268075"/>
              <a:ext cx="2723502" cy="1449600"/>
              <a:chOff x="2816461" y="1635445"/>
              <a:chExt cx="2723502" cy="1449600"/>
            </a:xfrm>
          </p:grpSpPr>
          <p:pic>
            <p:nvPicPr>
              <p:cNvPr id="768" name="Shape 768"/>
              <p:cNvPicPr preferRelativeResize="0"/>
              <p:nvPr/>
            </p:nvPicPr>
            <p:blipFill rotWithShape="1">
              <a:blip r:embed="rId5">
                <a:alphaModFix/>
              </a:blip>
              <a:srcRect l="8022" t="60099" r="52973" b="5887"/>
              <a:stretch/>
            </p:blipFill>
            <p:spPr>
              <a:xfrm>
                <a:off x="2816461" y="1635445"/>
                <a:ext cx="2276400" cy="14496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769" name="Shape 769"/>
              <p:cNvSpPr txBox="1"/>
              <p:nvPr/>
            </p:nvSpPr>
            <p:spPr>
              <a:xfrm>
                <a:off x="5060564" y="2129413"/>
                <a:ext cx="479400" cy="4617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lIns="121900" tIns="60933" rIns="121900" bIns="60933" anchor="t" anchorCtr="0">
                <a:noAutofit/>
              </a:bodyPr>
              <a:lstStyle/>
              <a:p>
                <a:pPr>
                  <a:buClr>
                    <a:srgbClr val="000000"/>
                  </a:buClr>
                  <a:buSzPct val="25000"/>
                </a:pPr>
                <a:r>
                  <a:rPr lang="en" sz="32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Y</a:t>
                </a:r>
              </a:p>
            </p:txBody>
          </p:sp>
        </p:grpSp>
        <p:sp>
          <p:nvSpPr>
            <p:cNvPr id="770" name="Shape 770"/>
            <p:cNvSpPr/>
            <p:nvPr/>
          </p:nvSpPr>
          <p:spPr>
            <a:xfrm>
              <a:off x="1375165" y="3436542"/>
              <a:ext cx="440099" cy="3078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lIns="121900" tIns="60933" rIns="121900" bIns="60933" anchor="t" anchorCtr="0">
              <a:noAutofit/>
            </a:bodyPr>
            <a:lstStyle/>
            <a:p>
              <a:pPr>
                <a:buSzPct val="25000"/>
              </a:pPr>
              <a:r>
                <a:rPr lang="en" sz="1867">
                  <a:latin typeface="Arial"/>
                  <a:ea typeface="Arial"/>
                  <a:cs typeface="Arial"/>
                  <a:sym typeface="Arial"/>
                </a:rPr>
                <a:t> </a:t>
              </a:r>
            </a:p>
          </p:txBody>
        </p:sp>
        <p:sp>
          <p:nvSpPr>
            <p:cNvPr id="771" name="Shape 771"/>
            <p:cNvSpPr/>
            <p:nvPr/>
          </p:nvSpPr>
          <p:spPr>
            <a:xfrm>
              <a:off x="1186262" y="3605010"/>
              <a:ext cx="444300" cy="30780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lIns="121900" tIns="60933" rIns="121900" bIns="60933" anchor="t" anchorCtr="0">
              <a:noAutofit/>
            </a:bodyPr>
            <a:lstStyle/>
            <a:p>
              <a:pPr>
                <a:buSzPct val="25000"/>
              </a:pPr>
              <a:r>
                <a:rPr lang="en" sz="1867">
                  <a:latin typeface="Arial"/>
                  <a:ea typeface="Arial"/>
                  <a:cs typeface="Arial"/>
                  <a:sym typeface="Arial"/>
                </a:rPr>
                <a:t> </a:t>
              </a:r>
            </a:p>
          </p:txBody>
        </p:sp>
        <p:sp>
          <p:nvSpPr>
            <p:cNvPr id="772" name="Shape 772"/>
            <p:cNvSpPr/>
            <p:nvPr/>
          </p:nvSpPr>
          <p:spPr>
            <a:xfrm>
              <a:off x="1101899" y="3811751"/>
              <a:ext cx="444300" cy="307800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lIns="121900" tIns="60933" rIns="121900" bIns="60933" anchor="t" anchorCtr="0">
              <a:noAutofit/>
            </a:bodyPr>
            <a:lstStyle/>
            <a:p>
              <a:pPr>
                <a:buSzPct val="25000"/>
              </a:pPr>
              <a:r>
                <a:rPr lang="en" sz="1867">
                  <a:latin typeface="Arial"/>
                  <a:ea typeface="Arial"/>
                  <a:cs typeface="Arial"/>
                  <a:sym typeface="Arial"/>
                </a:rPr>
                <a:t> </a:t>
              </a:r>
            </a:p>
          </p:txBody>
        </p:sp>
        <p:sp>
          <p:nvSpPr>
            <p:cNvPr id="773" name="Shape 773"/>
            <p:cNvSpPr/>
            <p:nvPr/>
          </p:nvSpPr>
          <p:spPr>
            <a:xfrm>
              <a:off x="772822" y="4394103"/>
              <a:ext cx="334500" cy="30780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lIns="121900" tIns="60933" rIns="121900" bIns="60933" anchor="t" anchorCtr="0">
              <a:noAutofit/>
            </a:bodyPr>
            <a:lstStyle/>
            <a:p>
              <a:pPr>
                <a:buSzPct val="25000"/>
              </a:pPr>
              <a:r>
                <a:rPr lang="en" sz="1867">
                  <a:latin typeface="Arial"/>
                  <a:ea typeface="Arial"/>
                  <a:cs typeface="Arial"/>
                  <a:sym typeface="Arial"/>
                </a:rPr>
                <a:t> </a:t>
              </a:r>
            </a:p>
          </p:txBody>
        </p:sp>
      </p:grpSp>
      <p:pic>
        <p:nvPicPr>
          <p:cNvPr id="774" name="Shape 77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605433" y="3517967"/>
            <a:ext cx="1754332" cy="1198600"/>
          </a:xfrm>
          <a:prstGeom prst="rect">
            <a:avLst/>
          </a:prstGeom>
          <a:noFill/>
          <a:ln>
            <a:noFill/>
          </a:ln>
        </p:spPr>
      </p:pic>
      <p:sp>
        <p:nvSpPr>
          <p:cNvPr id="775" name="Shape 775"/>
          <p:cNvSpPr/>
          <p:nvPr/>
        </p:nvSpPr>
        <p:spPr>
          <a:xfrm>
            <a:off x="1959118" y="3533497"/>
            <a:ext cx="1548399" cy="492400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 t="-119999" r="-43449" b="-189988"/>
            </a:stretch>
          </a:blipFill>
          <a:ln>
            <a:noFill/>
          </a:ln>
        </p:spPr>
        <p:txBody>
          <a:bodyPr lIns="121900" tIns="60933" rIns="121900" bIns="60933" anchor="t" anchorCtr="0">
            <a:noAutofit/>
          </a:bodyPr>
          <a:lstStyle/>
          <a:p>
            <a:pPr>
              <a:buSzPct val="25000"/>
            </a:pPr>
            <a:r>
              <a:rPr lang="en" sz="1867">
                <a:latin typeface="Arial"/>
                <a:ea typeface="Arial"/>
                <a:cs typeface="Arial"/>
                <a:sym typeface="Arial"/>
              </a:rPr>
              <a:t> </a:t>
            </a:r>
          </a:p>
        </p:txBody>
      </p:sp>
      <p:sp>
        <p:nvSpPr>
          <p:cNvPr id="776" name="Shape 776"/>
          <p:cNvSpPr/>
          <p:nvPr/>
        </p:nvSpPr>
        <p:spPr>
          <a:xfrm>
            <a:off x="715657" y="2963784"/>
            <a:ext cx="4523600" cy="492400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 b="-1669"/>
            </a:stretch>
          </a:blipFill>
          <a:ln>
            <a:noFill/>
          </a:ln>
        </p:spPr>
        <p:txBody>
          <a:bodyPr lIns="121900" tIns="60933" rIns="121900" bIns="60933" anchor="t" anchorCtr="0">
            <a:noAutofit/>
          </a:bodyPr>
          <a:lstStyle/>
          <a:p>
            <a:pPr>
              <a:buSzPct val="25000"/>
            </a:pPr>
            <a:r>
              <a:rPr lang="en" sz="1867">
                <a:latin typeface="Arial"/>
                <a:ea typeface="Arial"/>
                <a:cs typeface="Arial"/>
                <a:sym typeface="Arial"/>
              </a:rPr>
              <a:t> </a:t>
            </a:r>
          </a:p>
        </p:txBody>
      </p:sp>
      <p:grpSp>
        <p:nvGrpSpPr>
          <p:cNvPr id="777" name="Shape 777"/>
          <p:cNvGrpSpPr/>
          <p:nvPr/>
        </p:nvGrpSpPr>
        <p:grpSpPr>
          <a:xfrm>
            <a:off x="715668" y="2384701"/>
            <a:ext cx="6463433" cy="3721167"/>
            <a:chOff x="536750" y="1788525"/>
            <a:chExt cx="4847575" cy="2790875"/>
          </a:xfrm>
        </p:grpSpPr>
        <p:grpSp>
          <p:nvGrpSpPr>
            <p:cNvPr id="778" name="Shape 778"/>
            <p:cNvGrpSpPr/>
            <p:nvPr/>
          </p:nvGrpSpPr>
          <p:grpSpPr>
            <a:xfrm>
              <a:off x="1070175" y="1788525"/>
              <a:ext cx="4314150" cy="1602650"/>
              <a:chOff x="1070175" y="1788525"/>
              <a:chExt cx="4314150" cy="1602650"/>
            </a:xfrm>
          </p:grpSpPr>
          <p:grpSp>
            <p:nvGrpSpPr>
              <p:cNvPr id="779" name="Shape 779"/>
              <p:cNvGrpSpPr/>
              <p:nvPr/>
            </p:nvGrpSpPr>
            <p:grpSpPr>
              <a:xfrm>
                <a:off x="1070175" y="1788525"/>
                <a:ext cx="3866325" cy="900475"/>
                <a:chOff x="1070175" y="1788525"/>
                <a:chExt cx="3866325" cy="900475"/>
              </a:xfrm>
            </p:grpSpPr>
            <p:sp>
              <p:nvSpPr>
                <p:cNvPr id="780" name="Shape 780"/>
                <p:cNvSpPr txBox="1"/>
                <p:nvPr/>
              </p:nvSpPr>
              <p:spPr>
                <a:xfrm>
                  <a:off x="3638550" y="1788525"/>
                  <a:ext cx="1297950" cy="3252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lIns="121900" tIns="60933" rIns="121900" bIns="60933" anchor="t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</a:pPr>
                  <a:r>
                    <a:rPr lang="en" sz="2400" b="1" u="sng" dirty="0">
                      <a:solidFill>
                        <a:srgbClr val="FF0000"/>
                      </a:solidFill>
                    </a:rPr>
                    <a:t>parameters</a:t>
                  </a:r>
                </a:p>
                <a:p>
                  <a:pPr>
                    <a:buClr>
                      <a:srgbClr val="000000"/>
                    </a:buClr>
                  </a:pPr>
                  <a:endParaRPr sz="2400" b="1" u="sng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781" name="Shape 781"/>
                <p:cNvSpPr/>
                <p:nvPr/>
              </p:nvSpPr>
              <p:spPr>
                <a:xfrm>
                  <a:off x="1070175" y="2227300"/>
                  <a:ext cx="307800" cy="461700"/>
                </a:xfrm>
                <a:prstGeom prst="ellipse">
                  <a:avLst/>
                </a:prstGeom>
                <a:noFill/>
                <a:ln w="9525" cap="flat" cmpd="sng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782" name="Shape 782"/>
                <p:cNvSpPr/>
                <p:nvPr/>
              </p:nvSpPr>
              <p:spPr>
                <a:xfrm>
                  <a:off x="1918175" y="2227300"/>
                  <a:ext cx="307800" cy="461700"/>
                </a:xfrm>
                <a:prstGeom prst="ellipse">
                  <a:avLst/>
                </a:prstGeom>
                <a:noFill/>
                <a:ln w="9525" cap="flat" cmpd="sng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783" name="Shape 783"/>
                <p:cNvSpPr/>
                <p:nvPr/>
              </p:nvSpPr>
              <p:spPr>
                <a:xfrm>
                  <a:off x="2766175" y="2227300"/>
                  <a:ext cx="307800" cy="461700"/>
                </a:xfrm>
                <a:prstGeom prst="ellipse">
                  <a:avLst/>
                </a:prstGeom>
                <a:noFill/>
                <a:ln w="9525" cap="flat" cmpd="sng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784" name="Shape 784"/>
                <p:cNvSpPr/>
                <p:nvPr/>
              </p:nvSpPr>
              <p:spPr>
                <a:xfrm>
                  <a:off x="3580775" y="2227300"/>
                  <a:ext cx="307800" cy="461700"/>
                </a:xfrm>
                <a:prstGeom prst="ellipse">
                  <a:avLst/>
                </a:prstGeom>
                <a:noFill/>
                <a:ln w="9525" cap="flat" cmpd="sng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cxnSp>
              <p:nvCxnSpPr>
                <p:cNvPr id="785" name="Shape 785"/>
                <p:cNvCxnSpPr>
                  <a:stCxn id="780" idx="1"/>
                  <a:endCxn id="781" idx="7"/>
                </p:cNvCxnSpPr>
                <p:nvPr/>
              </p:nvCxnSpPr>
              <p:spPr>
                <a:xfrm flipH="1">
                  <a:off x="1332899" y="1951125"/>
                  <a:ext cx="2305652" cy="34379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lg" len="lg"/>
                  <a:tailEnd type="triangle" w="lg" len="lg"/>
                </a:ln>
              </p:spPr>
            </p:cxnSp>
            <p:cxnSp>
              <p:nvCxnSpPr>
                <p:cNvPr id="786" name="Shape 786"/>
                <p:cNvCxnSpPr>
                  <a:stCxn id="780" idx="1"/>
                  <a:endCxn id="782" idx="7"/>
                </p:cNvCxnSpPr>
                <p:nvPr/>
              </p:nvCxnSpPr>
              <p:spPr>
                <a:xfrm flipH="1">
                  <a:off x="2180899" y="1951125"/>
                  <a:ext cx="1457651" cy="34379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lg" len="lg"/>
                  <a:tailEnd type="triangle" w="lg" len="lg"/>
                </a:ln>
              </p:spPr>
            </p:cxnSp>
            <p:cxnSp>
              <p:nvCxnSpPr>
                <p:cNvPr id="787" name="Shape 787"/>
                <p:cNvCxnSpPr>
                  <a:stCxn id="780" idx="1"/>
                  <a:endCxn id="783" idx="7"/>
                </p:cNvCxnSpPr>
                <p:nvPr/>
              </p:nvCxnSpPr>
              <p:spPr>
                <a:xfrm flipH="1">
                  <a:off x="3028898" y="1951125"/>
                  <a:ext cx="609652" cy="34379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lg" len="lg"/>
                  <a:tailEnd type="triangle" w="lg" len="lg"/>
                </a:ln>
              </p:spPr>
            </p:cxnSp>
            <p:cxnSp>
              <p:nvCxnSpPr>
                <p:cNvPr id="788" name="Shape 788"/>
                <p:cNvCxnSpPr>
                  <a:stCxn id="780" idx="1"/>
                  <a:endCxn id="784" idx="0"/>
                </p:cNvCxnSpPr>
                <p:nvPr/>
              </p:nvCxnSpPr>
              <p:spPr>
                <a:xfrm>
                  <a:off x="3638550" y="1951125"/>
                  <a:ext cx="96125" cy="276175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lg" len="lg"/>
                  <a:tailEnd type="triangle" w="lg" len="lg"/>
                </a:ln>
              </p:spPr>
            </p:cxnSp>
          </p:grpSp>
          <p:sp>
            <p:nvSpPr>
              <p:cNvPr id="789" name="Shape 789"/>
              <p:cNvSpPr/>
              <p:nvPr/>
            </p:nvSpPr>
            <p:spPr>
              <a:xfrm>
                <a:off x="4816725" y="2754275"/>
                <a:ext cx="567600" cy="636900"/>
              </a:xfrm>
              <a:prstGeom prst="ellipse">
                <a:avLst/>
              </a:prstGeom>
              <a:noFill/>
              <a:ln w="9525" cap="flat" cmpd="sng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sp>
          <p:nvSpPr>
            <p:cNvPr id="790" name="Shape 790"/>
            <p:cNvSpPr/>
            <p:nvPr/>
          </p:nvSpPr>
          <p:spPr>
            <a:xfrm>
              <a:off x="1221125" y="3281425"/>
              <a:ext cx="307800" cy="369300"/>
            </a:xfrm>
            <a:prstGeom prst="ellipse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91" name="Shape 791"/>
            <p:cNvSpPr/>
            <p:nvPr/>
          </p:nvSpPr>
          <p:spPr>
            <a:xfrm>
              <a:off x="998975" y="3447200"/>
              <a:ext cx="307800" cy="369300"/>
            </a:xfrm>
            <a:prstGeom prst="ellipse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92" name="Shape 792"/>
            <p:cNvSpPr/>
            <p:nvPr/>
          </p:nvSpPr>
          <p:spPr>
            <a:xfrm>
              <a:off x="913325" y="3699925"/>
              <a:ext cx="307800" cy="369300"/>
            </a:xfrm>
            <a:prstGeom prst="ellipse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93" name="Shape 793"/>
            <p:cNvSpPr/>
            <p:nvPr/>
          </p:nvSpPr>
          <p:spPr>
            <a:xfrm>
              <a:off x="536750" y="4210100"/>
              <a:ext cx="307800" cy="369300"/>
            </a:xfrm>
            <a:prstGeom prst="ellipse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794" name="Shape 794"/>
          <p:cNvGrpSpPr/>
          <p:nvPr/>
        </p:nvGrpSpPr>
        <p:grpSpPr>
          <a:xfrm>
            <a:off x="784234" y="2339201"/>
            <a:ext cx="7396733" cy="1218833"/>
            <a:chOff x="575225" y="1724200"/>
            <a:chExt cx="5547550" cy="914125"/>
          </a:xfrm>
        </p:grpSpPr>
        <p:sp>
          <p:nvSpPr>
            <p:cNvPr id="795" name="Shape 795"/>
            <p:cNvSpPr/>
            <p:nvPr/>
          </p:nvSpPr>
          <p:spPr>
            <a:xfrm>
              <a:off x="575225" y="2207225"/>
              <a:ext cx="307800" cy="431100"/>
            </a:xfrm>
            <a:prstGeom prst="rect">
              <a:avLst/>
            </a:prstGeom>
            <a:noFill/>
            <a:ln w="19050" cap="flat" cmpd="sng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96" name="Shape 796"/>
            <p:cNvSpPr/>
            <p:nvPr/>
          </p:nvSpPr>
          <p:spPr>
            <a:xfrm>
              <a:off x="4961475" y="1724200"/>
              <a:ext cx="1161300" cy="431100"/>
            </a:xfrm>
            <a:prstGeom prst="rect">
              <a:avLst/>
            </a:prstGeom>
            <a:noFill/>
            <a:ln w="19050" cap="flat" cmpd="sng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797" name="Shape 797"/>
          <p:cNvGrpSpPr/>
          <p:nvPr/>
        </p:nvGrpSpPr>
        <p:grpSpPr>
          <a:xfrm>
            <a:off x="2690434" y="1685500"/>
            <a:ext cx="5490533" cy="2322533"/>
            <a:chOff x="2017825" y="1264125"/>
            <a:chExt cx="4117900" cy="1741900"/>
          </a:xfrm>
        </p:grpSpPr>
        <p:sp>
          <p:nvSpPr>
            <p:cNvPr id="798" name="Shape 798"/>
            <p:cNvSpPr/>
            <p:nvPr/>
          </p:nvSpPr>
          <p:spPr>
            <a:xfrm>
              <a:off x="2017825" y="2699425"/>
              <a:ext cx="564000" cy="306600"/>
            </a:xfrm>
            <a:prstGeom prst="rect">
              <a:avLst/>
            </a:prstGeom>
            <a:noFill/>
            <a:ln w="19050" cap="flat" cmpd="sng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99" name="Shape 799"/>
            <p:cNvSpPr/>
            <p:nvPr/>
          </p:nvSpPr>
          <p:spPr>
            <a:xfrm>
              <a:off x="4974425" y="1264125"/>
              <a:ext cx="1161300" cy="461400"/>
            </a:xfrm>
            <a:prstGeom prst="rect">
              <a:avLst/>
            </a:prstGeom>
            <a:noFill/>
            <a:ln w="19050" cap="flat" cmpd="sng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800" name="Shape 800"/>
          <p:cNvSpPr txBox="1"/>
          <p:nvPr/>
        </p:nvSpPr>
        <p:spPr>
          <a:xfrm>
            <a:off x="8231533" y="2295600"/>
            <a:ext cx="3400000" cy="533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endParaRPr sz="2400"/>
          </a:p>
        </p:txBody>
      </p:sp>
      <p:graphicFrame>
        <p:nvGraphicFramePr>
          <p:cNvPr id="801" name="Shape 801"/>
          <p:cNvGraphicFramePr/>
          <p:nvPr/>
        </p:nvGraphicFramePr>
        <p:xfrm>
          <a:off x="8231433" y="2384700"/>
          <a:ext cx="3400200" cy="5128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5667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667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5667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5667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56670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566700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512800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300"/>
                        <a:t>-2.2</a:t>
                      </a:r>
                    </a:p>
                  </a:txBody>
                  <a:tcPr marL="121900" marR="121900" marT="121900" marB="12190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300"/>
                        <a:t>-5.4</a:t>
                      </a:r>
                    </a:p>
                  </a:txBody>
                  <a:tcPr marL="121900" marR="121900" marT="121900" marB="12190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300"/>
                        <a:t>2.0</a:t>
                      </a:r>
                    </a:p>
                  </a:txBody>
                  <a:tcPr marL="121900" marR="121900" marT="121900" marB="12190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300"/>
                        <a:t>-4.3</a:t>
                      </a:r>
                    </a:p>
                  </a:txBody>
                  <a:tcPr marL="121900" marR="121900" marT="121900" marB="12190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300"/>
                        <a:t>-24</a:t>
                      </a:r>
                    </a:p>
                  </a:txBody>
                  <a:tcPr marL="121900" marR="121900" marT="121900" marB="12190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300"/>
                        <a:t>-17</a:t>
                      </a:r>
                    </a:p>
                  </a:txBody>
                  <a:tcPr marL="121900" marR="121900" marT="121900" marB="12190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099926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Connector 15"/>
          <p:cNvCxnSpPr>
            <a:endCxn id="20" idx="4"/>
          </p:cNvCxnSpPr>
          <p:nvPr/>
        </p:nvCxnSpPr>
        <p:spPr>
          <a:xfrm flipV="1">
            <a:off x="2377440" y="4759960"/>
            <a:ext cx="1330960" cy="85852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endCxn id="21" idx="4"/>
          </p:cNvCxnSpPr>
          <p:nvPr/>
        </p:nvCxnSpPr>
        <p:spPr>
          <a:xfrm flipV="1">
            <a:off x="2377440" y="4856480"/>
            <a:ext cx="1132840" cy="762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endCxn id="20" idx="4"/>
          </p:cNvCxnSpPr>
          <p:nvPr/>
        </p:nvCxnSpPr>
        <p:spPr>
          <a:xfrm flipV="1">
            <a:off x="3017520" y="4759960"/>
            <a:ext cx="690880" cy="85852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endCxn id="21" idx="4"/>
          </p:cNvCxnSpPr>
          <p:nvPr/>
        </p:nvCxnSpPr>
        <p:spPr>
          <a:xfrm flipV="1">
            <a:off x="3017520" y="4856480"/>
            <a:ext cx="492760" cy="762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Oval 19"/>
          <p:cNvSpPr/>
          <p:nvPr/>
        </p:nvSpPr>
        <p:spPr>
          <a:xfrm>
            <a:off x="3510280" y="4363720"/>
            <a:ext cx="396240" cy="39624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3312160" y="4460240"/>
            <a:ext cx="396240" cy="39624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/>
          <p:cNvCxnSpPr>
            <a:endCxn id="20" idx="4"/>
          </p:cNvCxnSpPr>
          <p:nvPr/>
        </p:nvCxnSpPr>
        <p:spPr>
          <a:xfrm flipH="1" flipV="1">
            <a:off x="3708400" y="4759960"/>
            <a:ext cx="1188720" cy="85852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endCxn id="20" idx="4"/>
          </p:cNvCxnSpPr>
          <p:nvPr/>
        </p:nvCxnSpPr>
        <p:spPr>
          <a:xfrm flipH="1" flipV="1">
            <a:off x="3708400" y="4759960"/>
            <a:ext cx="568960" cy="85852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endCxn id="21" idx="4"/>
          </p:cNvCxnSpPr>
          <p:nvPr/>
        </p:nvCxnSpPr>
        <p:spPr>
          <a:xfrm flipH="1" flipV="1">
            <a:off x="3510280" y="4856480"/>
            <a:ext cx="767080" cy="762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endCxn id="22" idx="4"/>
          </p:cNvCxnSpPr>
          <p:nvPr/>
        </p:nvCxnSpPr>
        <p:spPr>
          <a:xfrm flipH="1" flipV="1">
            <a:off x="3312160" y="4978400"/>
            <a:ext cx="1584960" cy="6400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endCxn id="21" idx="4"/>
          </p:cNvCxnSpPr>
          <p:nvPr/>
        </p:nvCxnSpPr>
        <p:spPr>
          <a:xfrm flipH="1" flipV="1">
            <a:off x="3510280" y="4856480"/>
            <a:ext cx="1386840" cy="762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endCxn id="21" idx="4"/>
          </p:cNvCxnSpPr>
          <p:nvPr/>
        </p:nvCxnSpPr>
        <p:spPr>
          <a:xfrm flipH="1" flipV="1">
            <a:off x="3510280" y="4856480"/>
            <a:ext cx="127000" cy="762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endCxn id="20" idx="4"/>
          </p:cNvCxnSpPr>
          <p:nvPr/>
        </p:nvCxnSpPr>
        <p:spPr>
          <a:xfrm flipV="1">
            <a:off x="3637280" y="4759960"/>
            <a:ext cx="71120" cy="85852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Oval 21"/>
          <p:cNvSpPr/>
          <p:nvPr/>
        </p:nvSpPr>
        <p:spPr>
          <a:xfrm>
            <a:off x="3114040" y="4582160"/>
            <a:ext cx="396240" cy="39624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/>
          <p:cNvCxnSpPr>
            <a:endCxn id="22" idx="4"/>
          </p:cNvCxnSpPr>
          <p:nvPr/>
        </p:nvCxnSpPr>
        <p:spPr>
          <a:xfrm flipV="1">
            <a:off x="3017520" y="4978400"/>
            <a:ext cx="294640" cy="6400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endCxn id="22" idx="4"/>
          </p:cNvCxnSpPr>
          <p:nvPr/>
        </p:nvCxnSpPr>
        <p:spPr>
          <a:xfrm flipH="1" flipV="1">
            <a:off x="3312160" y="4978400"/>
            <a:ext cx="325120" cy="6400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endCxn id="22" idx="4"/>
          </p:cNvCxnSpPr>
          <p:nvPr/>
        </p:nvCxnSpPr>
        <p:spPr>
          <a:xfrm flipH="1" flipV="1">
            <a:off x="3312160" y="4978400"/>
            <a:ext cx="965200" cy="6400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endCxn id="22" idx="4"/>
          </p:cNvCxnSpPr>
          <p:nvPr/>
        </p:nvCxnSpPr>
        <p:spPr>
          <a:xfrm flipV="1">
            <a:off x="2377440" y="4978400"/>
            <a:ext cx="934720" cy="6400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endCxn id="38" idx="4"/>
          </p:cNvCxnSpPr>
          <p:nvPr/>
        </p:nvCxnSpPr>
        <p:spPr>
          <a:xfrm flipV="1">
            <a:off x="3647440" y="4759960"/>
            <a:ext cx="1330960" cy="85852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endCxn id="39" idx="4"/>
          </p:cNvCxnSpPr>
          <p:nvPr/>
        </p:nvCxnSpPr>
        <p:spPr>
          <a:xfrm flipV="1">
            <a:off x="3647440" y="4856480"/>
            <a:ext cx="1132840" cy="762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endCxn id="38" idx="4"/>
          </p:cNvCxnSpPr>
          <p:nvPr/>
        </p:nvCxnSpPr>
        <p:spPr>
          <a:xfrm flipV="1">
            <a:off x="4287520" y="4759960"/>
            <a:ext cx="690880" cy="85852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endCxn id="39" idx="4"/>
          </p:cNvCxnSpPr>
          <p:nvPr/>
        </p:nvCxnSpPr>
        <p:spPr>
          <a:xfrm flipV="1">
            <a:off x="4287520" y="4856480"/>
            <a:ext cx="492760" cy="762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Oval 37"/>
          <p:cNvSpPr/>
          <p:nvPr/>
        </p:nvSpPr>
        <p:spPr>
          <a:xfrm>
            <a:off x="4780280" y="4363720"/>
            <a:ext cx="396240" cy="39624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4582160" y="4460240"/>
            <a:ext cx="396240" cy="39624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4384040" y="4582160"/>
            <a:ext cx="396240" cy="39624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Connector 40"/>
          <p:cNvCxnSpPr>
            <a:endCxn id="40" idx="4"/>
          </p:cNvCxnSpPr>
          <p:nvPr/>
        </p:nvCxnSpPr>
        <p:spPr>
          <a:xfrm flipV="1">
            <a:off x="4287520" y="4978400"/>
            <a:ext cx="294640" cy="6400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endCxn id="40" idx="4"/>
          </p:cNvCxnSpPr>
          <p:nvPr/>
        </p:nvCxnSpPr>
        <p:spPr>
          <a:xfrm flipH="1" flipV="1">
            <a:off x="4582160" y="4978400"/>
            <a:ext cx="325120" cy="6400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endCxn id="38" idx="4"/>
          </p:cNvCxnSpPr>
          <p:nvPr/>
        </p:nvCxnSpPr>
        <p:spPr>
          <a:xfrm flipH="1" flipV="1">
            <a:off x="4978400" y="4759960"/>
            <a:ext cx="1188720" cy="85852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endCxn id="38" idx="4"/>
          </p:cNvCxnSpPr>
          <p:nvPr/>
        </p:nvCxnSpPr>
        <p:spPr>
          <a:xfrm flipH="1" flipV="1">
            <a:off x="4978400" y="4759960"/>
            <a:ext cx="568960" cy="85852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endCxn id="39" idx="4"/>
          </p:cNvCxnSpPr>
          <p:nvPr/>
        </p:nvCxnSpPr>
        <p:spPr>
          <a:xfrm flipH="1" flipV="1">
            <a:off x="4780280" y="4856480"/>
            <a:ext cx="767080" cy="762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>
            <a:endCxn id="40" idx="4"/>
          </p:cNvCxnSpPr>
          <p:nvPr/>
        </p:nvCxnSpPr>
        <p:spPr>
          <a:xfrm flipH="1" flipV="1">
            <a:off x="4582160" y="4978400"/>
            <a:ext cx="965200" cy="6400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endCxn id="40" idx="4"/>
          </p:cNvCxnSpPr>
          <p:nvPr/>
        </p:nvCxnSpPr>
        <p:spPr>
          <a:xfrm flipH="1" flipV="1">
            <a:off x="4582160" y="4978400"/>
            <a:ext cx="1584960" cy="6400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endCxn id="39" idx="4"/>
          </p:cNvCxnSpPr>
          <p:nvPr/>
        </p:nvCxnSpPr>
        <p:spPr>
          <a:xfrm flipH="1" flipV="1">
            <a:off x="4780280" y="4856480"/>
            <a:ext cx="1386840" cy="762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endCxn id="39" idx="4"/>
          </p:cNvCxnSpPr>
          <p:nvPr/>
        </p:nvCxnSpPr>
        <p:spPr>
          <a:xfrm flipH="1" flipV="1">
            <a:off x="4780280" y="4856480"/>
            <a:ext cx="127000" cy="762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endCxn id="38" idx="4"/>
          </p:cNvCxnSpPr>
          <p:nvPr/>
        </p:nvCxnSpPr>
        <p:spPr>
          <a:xfrm flipV="1">
            <a:off x="4907280" y="4759960"/>
            <a:ext cx="71120" cy="85852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endCxn id="40" idx="4"/>
          </p:cNvCxnSpPr>
          <p:nvPr/>
        </p:nvCxnSpPr>
        <p:spPr>
          <a:xfrm flipV="1">
            <a:off x="3647440" y="4978400"/>
            <a:ext cx="934720" cy="6400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>
            <a:endCxn id="56" idx="4"/>
          </p:cNvCxnSpPr>
          <p:nvPr/>
        </p:nvCxnSpPr>
        <p:spPr>
          <a:xfrm flipV="1">
            <a:off x="4907280" y="4759960"/>
            <a:ext cx="1330960" cy="85852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>
            <a:endCxn id="57" idx="4"/>
          </p:cNvCxnSpPr>
          <p:nvPr/>
        </p:nvCxnSpPr>
        <p:spPr>
          <a:xfrm flipV="1">
            <a:off x="4907280" y="4856480"/>
            <a:ext cx="1132840" cy="762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>
            <a:endCxn id="56" idx="4"/>
          </p:cNvCxnSpPr>
          <p:nvPr/>
        </p:nvCxnSpPr>
        <p:spPr>
          <a:xfrm flipV="1">
            <a:off x="5547360" y="4759960"/>
            <a:ext cx="690880" cy="85852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>
            <a:endCxn id="57" idx="4"/>
          </p:cNvCxnSpPr>
          <p:nvPr/>
        </p:nvCxnSpPr>
        <p:spPr>
          <a:xfrm flipV="1">
            <a:off x="5547360" y="4856480"/>
            <a:ext cx="492760" cy="762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Oval 55"/>
          <p:cNvSpPr/>
          <p:nvPr/>
        </p:nvSpPr>
        <p:spPr>
          <a:xfrm>
            <a:off x="6040120" y="4363720"/>
            <a:ext cx="396240" cy="39624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5842000" y="4460240"/>
            <a:ext cx="396240" cy="39624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5643880" y="4582160"/>
            <a:ext cx="396240" cy="39624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Straight Connector 58"/>
          <p:cNvCxnSpPr>
            <a:endCxn id="58" idx="4"/>
          </p:cNvCxnSpPr>
          <p:nvPr/>
        </p:nvCxnSpPr>
        <p:spPr>
          <a:xfrm flipV="1">
            <a:off x="5547360" y="4978400"/>
            <a:ext cx="294640" cy="6400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endCxn id="58" idx="4"/>
          </p:cNvCxnSpPr>
          <p:nvPr/>
        </p:nvCxnSpPr>
        <p:spPr>
          <a:xfrm flipH="1" flipV="1">
            <a:off x="5842000" y="4978400"/>
            <a:ext cx="325120" cy="6400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endCxn id="56" idx="4"/>
          </p:cNvCxnSpPr>
          <p:nvPr/>
        </p:nvCxnSpPr>
        <p:spPr>
          <a:xfrm flipH="1" flipV="1">
            <a:off x="6238240" y="4759960"/>
            <a:ext cx="1188720" cy="85852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>
            <a:endCxn id="56" idx="4"/>
          </p:cNvCxnSpPr>
          <p:nvPr/>
        </p:nvCxnSpPr>
        <p:spPr>
          <a:xfrm flipH="1" flipV="1">
            <a:off x="6238240" y="4759960"/>
            <a:ext cx="568960" cy="85852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endCxn id="57" idx="4"/>
          </p:cNvCxnSpPr>
          <p:nvPr/>
        </p:nvCxnSpPr>
        <p:spPr>
          <a:xfrm flipH="1" flipV="1">
            <a:off x="6040120" y="4856480"/>
            <a:ext cx="767080" cy="762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>
            <a:endCxn id="58" idx="4"/>
          </p:cNvCxnSpPr>
          <p:nvPr/>
        </p:nvCxnSpPr>
        <p:spPr>
          <a:xfrm flipH="1" flipV="1">
            <a:off x="5842000" y="4978400"/>
            <a:ext cx="965200" cy="6400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>
            <a:endCxn id="58" idx="4"/>
          </p:cNvCxnSpPr>
          <p:nvPr/>
        </p:nvCxnSpPr>
        <p:spPr>
          <a:xfrm flipH="1" flipV="1">
            <a:off x="5842000" y="4978400"/>
            <a:ext cx="1584960" cy="6400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>
            <a:endCxn id="57" idx="4"/>
          </p:cNvCxnSpPr>
          <p:nvPr/>
        </p:nvCxnSpPr>
        <p:spPr>
          <a:xfrm flipH="1" flipV="1">
            <a:off x="6040120" y="4856480"/>
            <a:ext cx="1386840" cy="762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>
            <a:endCxn id="57" idx="4"/>
          </p:cNvCxnSpPr>
          <p:nvPr/>
        </p:nvCxnSpPr>
        <p:spPr>
          <a:xfrm flipH="1" flipV="1">
            <a:off x="6040120" y="4856480"/>
            <a:ext cx="127000" cy="762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>
            <a:endCxn id="56" idx="4"/>
          </p:cNvCxnSpPr>
          <p:nvPr/>
        </p:nvCxnSpPr>
        <p:spPr>
          <a:xfrm flipV="1">
            <a:off x="6167120" y="4759960"/>
            <a:ext cx="71120" cy="85852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>
            <a:endCxn id="58" idx="4"/>
          </p:cNvCxnSpPr>
          <p:nvPr/>
        </p:nvCxnSpPr>
        <p:spPr>
          <a:xfrm flipV="1">
            <a:off x="4907280" y="4978400"/>
            <a:ext cx="934720" cy="6400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>
            <a:endCxn id="74" idx="4"/>
          </p:cNvCxnSpPr>
          <p:nvPr/>
        </p:nvCxnSpPr>
        <p:spPr>
          <a:xfrm flipV="1">
            <a:off x="6187440" y="4759960"/>
            <a:ext cx="1330960" cy="85852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>
            <a:endCxn id="75" idx="4"/>
          </p:cNvCxnSpPr>
          <p:nvPr/>
        </p:nvCxnSpPr>
        <p:spPr>
          <a:xfrm flipV="1">
            <a:off x="6187440" y="4856480"/>
            <a:ext cx="1132840" cy="762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>
            <a:endCxn id="74" idx="4"/>
          </p:cNvCxnSpPr>
          <p:nvPr/>
        </p:nvCxnSpPr>
        <p:spPr>
          <a:xfrm flipV="1">
            <a:off x="6827520" y="4759960"/>
            <a:ext cx="690880" cy="85852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>
            <a:endCxn id="75" idx="4"/>
          </p:cNvCxnSpPr>
          <p:nvPr/>
        </p:nvCxnSpPr>
        <p:spPr>
          <a:xfrm flipV="1">
            <a:off x="6827520" y="4856480"/>
            <a:ext cx="492760" cy="762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4" name="Oval 73"/>
          <p:cNvSpPr/>
          <p:nvPr/>
        </p:nvSpPr>
        <p:spPr>
          <a:xfrm>
            <a:off x="7320280" y="4363720"/>
            <a:ext cx="396240" cy="39624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/>
          <p:cNvSpPr/>
          <p:nvPr/>
        </p:nvSpPr>
        <p:spPr>
          <a:xfrm>
            <a:off x="7122160" y="4460240"/>
            <a:ext cx="396240" cy="39624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/>
          <p:cNvSpPr/>
          <p:nvPr/>
        </p:nvSpPr>
        <p:spPr>
          <a:xfrm>
            <a:off x="6924040" y="4582160"/>
            <a:ext cx="396240" cy="39624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7" name="Straight Connector 76"/>
          <p:cNvCxnSpPr>
            <a:endCxn id="76" idx="4"/>
          </p:cNvCxnSpPr>
          <p:nvPr/>
        </p:nvCxnSpPr>
        <p:spPr>
          <a:xfrm flipV="1">
            <a:off x="6827520" y="4978400"/>
            <a:ext cx="294640" cy="6400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>
            <a:endCxn id="76" idx="4"/>
          </p:cNvCxnSpPr>
          <p:nvPr/>
        </p:nvCxnSpPr>
        <p:spPr>
          <a:xfrm flipH="1" flipV="1">
            <a:off x="7122160" y="4978400"/>
            <a:ext cx="325120" cy="6400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 flipH="1" flipV="1">
            <a:off x="7518400" y="4759960"/>
            <a:ext cx="1188720" cy="85852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 flipH="1" flipV="1">
            <a:off x="7518400" y="4759960"/>
            <a:ext cx="568960" cy="85852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 flipH="1" flipV="1">
            <a:off x="7320280" y="4856480"/>
            <a:ext cx="767080" cy="762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>
            <a:endCxn id="76" idx="4"/>
          </p:cNvCxnSpPr>
          <p:nvPr/>
        </p:nvCxnSpPr>
        <p:spPr>
          <a:xfrm flipH="1" flipV="1">
            <a:off x="7122160" y="4978400"/>
            <a:ext cx="965200" cy="6400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>
            <a:endCxn id="76" idx="4"/>
          </p:cNvCxnSpPr>
          <p:nvPr/>
        </p:nvCxnSpPr>
        <p:spPr>
          <a:xfrm flipH="1" flipV="1">
            <a:off x="7122160" y="4978400"/>
            <a:ext cx="1584960" cy="6400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/>
          <p:nvPr/>
        </p:nvCxnSpPr>
        <p:spPr>
          <a:xfrm flipH="1" flipV="1">
            <a:off x="7320280" y="4856480"/>
            <a:ext cx="1386840" cy="762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 flipH="1" flipV="1">
            <a:off x="7320280" y="4856480"/>
            <a:ext cx="127000" cy="762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 flipV="1">
            <a:off x="7447280" y="4759960"/>
            <a:ext cx="71120" cy="85852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>
            <a:endCxn id="76" idx="4"/>
          </p:cNvCxnSpPr>
          <p:nvPr/>
        </p:nvCxnSpPr>
        <p:spPr>
          <a:xfrm flipV="1">
            <a:off x="6187440" y="4978400"/>
            <a:ext cx="934720" cy="6400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>
            <a:endCxn id="92" idx="4"/>
          </p:cNvCxnSpPr>
          <p:nvPr/>
        </p:nvCxnSpPr>
        <p:spPr>
          <a:xfrm flipV="1">
            <a:off x="7426960" y="4759960"/>
            <a:ext cx="1330960" cy="85852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>
            <a:endCxn id="93" idx="4"/>
          </p:cNvCxnSpPr>
          <p:nvPr/>
        </p:nvCxnSpPr>
        <p:spPr>
          <a:xfrm flipV="1">
            <a:off x="7426960" y="4856480"/>
            <a:ext cx="1132840" cy="762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>
            <a:endCxn id="92" idx="4"/>
          </p:cNvCxnSpPr>
          <p:nvPr/>
        </p:nvCxnSpPr>
        <p:spPr>
          <a:xfrm flipV="1">
            <a:off x="8067040" y="4759960"/>
            <a:ext cx="690880" cy="85852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>
            <a:endCxn id="93" idx="4"/>
          </p:cNvCxnSpPr>
          <p:nvPr/>
        </p:nvCxnSpPr>
        <p:spPr>
          <a:xfrm flipV="1">
            <a:off x="8067040" y="4856480"/>
            <a:ext cx="492760" cy="762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2" name="Oval 91"/>
          <p:cNvSpPr/>
          <p:nvPr/>
        </p:nvSpPr>
        <p:spPr>
          <a:xfrm>
            <a:off x="8559800" y="4363720"/>
            <a:ext cx="396240" cy="39624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/>
          <p:cNvSpPr/>
          <p:nvPr/>
        </p:nvSpPr>
        <p:spPr>
          <a:xfrm>
            <a:off x="8361680" y="4460240"/>
            <a:ext cx="396240" cy="39624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/>
          <p:cNvSpPr/>
          <p:nvPr/>
        </p:nvSpPr>
        <p:spPr>
          <a:xfrm>
            <a:off x="8163560" y="4582160"/>
            <a:ext cx="396240" cy="39624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5" name="Straight Connector 94"/>
          <p:cNvCxnSpPr>
            <a:endCxn id="94" idx="4"/>
          </p:cNvCxnSpPr>
          <p:nvPr/>
        </p:nvCxnSpPr>
        <p:spPr>
          <a:xfrm flipV="1">
            <a:off x="8067040" y="4978400"/>
            <a:ext cx="294640" cy="6400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>
            <a:endCxn id="94" idx="4"/>
          </p:cNvCxnSpPr>
          <p:nvPr/>
        </p:nvCxnSpPr>
        <p:spPr>
          <a:xfrm flipH="1" flipV="1">
            <a:off x="8361680" y="4978400"/>
            <a:ext cx="325120" cy="6400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 flipH="1" flipV="1">
            <a:off x="8757920" y="4759960"/>
            <a:ext cx="1188720" cy="85852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 flipH="1" flipV="1">
            <a:off x="8757920" y="4759960"/>
            <a:ext cx="568960" cy="85852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/>
          <p:nvPr/>
        </p:nvCxnSpPr>
        <p:spPr>
          <a:xfrm flipH="1" flipV="1">
            <a:off x="8559800" y="4856480"/>
            <a:ext cx="767080" cy="762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>
            <a:endCxn id="94" idx="4"/>
          </p:cNvCxnSpPr>
          <p:nvPr/>
        </p:nvCxnSpPr>
        <p:spPr>
          <a:xfrm flipH="1" flipV="1">
            <a:off x="8361680" y="4978400"/>
            <a:ext cx="965200" cy="6400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>
            <a:endCxn id="94" idx="4"/>
          </p:cNvCxnSpPr>
          <p:nvPr/>
        </p:nvCxnSpPr>
        <p:spPr>
          <a:xfrm flipH="1" flipV="1">
            <a:off x="8361680" y="4978400"/>
            <a:ext cx="1584960" cy="6400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 flipH="1" flipV="1">
            <a:off x="8559800" y="4856480"/>
            <a:ext cx="1386840" cy="762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 flipH="1" flipV="1">
            <a:off x="8559800" y="4856480"/>
            <a:ext cx="127000" cy="762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 flipV="1">
            <a:off x="8686800" y="4759960"/>
            <a:ext cx="71120" cy="85852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>
            <a:endCxn id="94" idx="4"/>
          </p:cNvCxnSpPr>
          <p:nvPr/>
        </p:nvCxnSpPr>
        <p:spPr>
          <a:xfrm flipV="1">
            <a:off x="7426960" y="4978400"/>
            <a:ext cx="934720" cy="6400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1" name="TextBox 150"/>
          <p:cNvSpPr txBox="1"/>
          <p:nvPr/>
        </p:nvSpPr>
        <p:spPr>
          <a:xfrm>
            <a:off x="1524000" y="4157380"/>
            <a:ext cx="1778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Convolutional layer</a:t>
            </a:r>
          </a:p>
          <a:p>
            <a:r>
              <a:rPr lang="en-US" dirty="0"/>
              <a:t>(same color = shared weights)</a:t>
            </a:r>
          </a:p>
        </p:txBody>
      </p:sp>
      <p:sp>
        <p:nvSpPr>
          <p:cNvPr id="239" name="TextBox 238"/>
          <p:cNvSpPr txBox="1"/>
          <p:nvPr/>
        </p:nvSpPr>
        <p:spPr>
          <a:xfrm>
            <a:off x="1507024" y="3293318"/>
            <a:ext cx="35255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Later </a:t>
            </a:r>
            <a:r>
              <a:rPr lang="en-US" dirty="0" err="1"/>
              <a:t>conv</a:t>
            </a:r>
            <a:r>
              <a:rPr lang="en-US" dirty="0"/>
              <a:t> layers operate on outputs of previous </a:t>
            </a:r>
            <a:r>
              <a:rPr lang="en-US" dirty="0" err="1"/>
              <a:t>conv</a:t>
            </a:r>
            <a:r>
              <a:rPr lang="en-US" dirty="0"/>
              <a:t> layers</a:t>
            </a:r>
          </a:p>
        </p:txBody>
      </p:sp>
      <p:grpSp>
        <p:nvGrpSpPr>
          <p:cNvPr id="108" name="Group 107"/>
          <p:cNvGrpSpPr/>
          <p:nvPr/>
        </p:nvGrpSpPr>
        <p:grpSpPr>
          <a:xfrm>
            <a:off x="3303793" y="3462319"/>
            <a:ext cx="5426036" cy="1108636"/>
            <a:chOff x="1779793" y="3462319"/>
            <a:chExt cx="5426036" cy="1108636"/>
          </a:xfrm>
        </p:grpSpPr>
        <p:sp>
          <p:nvSpPr>
            <p:cNvPr id="215" name="Oval 214"/>
            <p:cNvSpPr/>
            <p:nvPr/>
          </p:nvSpPr>
          <p:spPr>
            <a:xfrm>
              <a:off x="3366252" y="3462319"/>
              <a:ext cx="396240" cy="396240"/>
            </a:xfrm>
            <a:prstGeom prst="ellipse">
              <a:avLst/>
            </a:prstGeom>
            <a:solidFill>
              <a:srgbClr val="CCFFCC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6" name="Straight Connector 215"/>
            <p:cNvCxnSpPr>
              <a:endCxn id="215" idx="4"/>
            </p:cNvCxnSpPr>
            <p:nvPr/>
          </p:nvCxnSpPr>
          <p:spPr>
            <a:xfrm flipV="1">
              <a:off x="3059953" y="3858559"/>
              <a:ext cx="504419" cy="70866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/>
            <p:cNvCxnSpPr>
              <a:endCxn id="215" idx="4"/>
            </p:cNvCxnSpPr>
            <p:nvPr/>
          </p:nvCxnSpPr>
          <p:spPr>
            <a:xfrm flipV="1">
              <a:off x="3258073" y="3858559"/>
              <a:ext cx="306299" cy="58674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>
              <a:endCxn id="215" idx="4"/>
            </p:cNvCxnSpPr>
            <p:nvPr/>
          </p:nvCxnSpPr>
          <p:spPr>
            <a:xfrm flipV="1">
              <a:off x="3456193" y="3858559"/>
              <a:ext cx="108179" cy="49022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>
              <a:endCxn id="215" idx="4"/>
            </p:cNvCxnSpPr>
            <p:nvPr/>
          </p:nvCxnSpPr>
          <p:spPr>
            <a:xfrm flipH="1" flipV="1">
              <a:off x="3564372" y="3858559"/>
              <a:ext cx="735101" cy="70866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>
              <a:endCxn id="215" idx="4"/>
            </p:cNvCxnSpPr>
            <p:nvPr/>
          </p:nvCxnSpPr>
          <p:spPr>
            <a:xfrm flipH="1" flipV="1">
              <a:off x="3564372" y="3858559"/>
              <a:ext cx="933221" cy="58674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>
              <a:endCxn id="215" idx="4"/>
            </p:cNvCxnSpPr>
            <p:nvPr/>
          </p:nvCxnSpPr>
          <p:spPr>
            <a:xfrm flipH="1" flipV="1">
              <a:off x="3564372" y="3858559"/>
              <a:ext cx="1131341" cy="49022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>
              <a:endCxn id="215" idx="4"/>
            </p:cNvCxnSpPr>
            <p:nvPr/>
          </p:nvCxnSpPr>
          <p:spPr>
            <a:xfrm flipV="1">
              <a:off x="1779793" y="3858559"/>
              <a:ext cx="1784579" cy="70866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>
              <a:endCxn id="215" idx="4"/>
            </p:cNvCxnSpPr>
            <p:nvPr/>
          </p:nvCxnSpPr>
          <p:spPr>
            <a:xfrm flipV="1">
              <a:off x="1977913" y="3858559"/>
              <a:ext cx="1586459" cy="58674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>
              <a:endCxn id="215" idx="4"/>
            </p:cNvCxnSpPr>
            <p:nvPr/>
          </p:nvCxnSpPr>
          <p:spPr>
            <a:xfrm flipV="1">
              <a:off x="2176033" y="3858559"/>
              <a:ext cx="1388339" cy="49022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5" name="Oval 224"/>
            <p:cNvSpPr/>
            <p:nvPr/>
          </p:nvSpPr>
          <p:spPr>
            <a:xfrm>
              <a:off x="3088044" y="3492201"/>
              <a:ext cx="396240" cy="396240"/>
            </a:xfrm>
            <a:prstGeom prst="ellipse">
              <a:avLst/>
            </a:prstGeom>
            <a:solidFill>
              <a:srgbClr val="FFFFCC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cxnSp>
          <p:nvCxnSpPr>
            <p:cNvPr id="226" name="Straight Connector 225"/>
            <p:cNvCxnSpPr>
              <a:endCxn id="225" idx="4"/>
            </p:cNvCxnSpPr>
            <p:nvPr/>
          </p:nvCxnSpPr>
          <p:spPr>
            <a:xfrm flipV="1">
              <a:off x="2176033" y="3888441"/>
              <a:ext cx="1110131" cy="46033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>
              <a:endCxn id="225" idx="4"/>
            </p:cNvCxnSpPr>
            <p:nvPr/>
          </p:nvCxnSpPr>
          <p:spPr>
            <a:xfrm flipV="1">
              <a:off x="1977913" y="3888441"/>
              <a:ext cx="1308251" cy="55685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>
              <a:endCxn id="225" idx="4"/>
            </p:cNvCxnSpPr>
            <p:nvPr/>
          </p:nvCxnSpPr>
          <p:spPr>
            <a:xfrm flipV="1">
              <a:off x="1779793" y="3888441"/>
              <a:ext cx="1506371" cy="6787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>
              <a:endCxn id="225" idx="4"/>
            </p:cNvCxnSpPr>
            <p:nvPr/>
          </p:nvCxnSpPr>
          <p:spPr>
            <a:xfrm flipV="1">
              <a:off x="3059953" y="3888441"/>
              <a:ext cx="226211" cy="6787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>
              <a:endCxn id="225" idx="4"/>
            </p:cNvCxnSpPr>
            <p:nvPr/>
          </p:nvCxnSpPr>
          <p:spPr>
            <a:xfrm flipV="1">
              <a:off x="3258073" y="3888441"/>
              <a:ext cx="28091" cy="55685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/>
            <p:cNvCxnSpPr>
              <a:endCxn id="225" idx="4"/>
            </p:cNvCxnSpPr>
            <p:nvPr/>
          </p:nvCxnSpPr>
          <p:spPr>
            <a:xfrm flipH="1" flipV="1">
              <a:off x="3286164" y="3888441"/>
              <a:ext cx="170029" cy="46033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/>
            <p:cNvCxnSpPr>
              <a:endCxn id="225" idx="4"/>
            </p:cNvCxnSpPr>
            <p:nvPr/>
          </p:nvCxnSpPr>
          <p:spPr>
            <a:xfrm flipH="1" flipV="1">
              <a:off x="3286164" y="3888441"/>
              <a:ext cx="1013309" cy="6787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>
              <a:endCxn id="225" idx="4"/>
            </p:cNvCxnSpPr>
            <p:nvPr/>
          </p:nvCxnSpPr>
          <p:spPr>
            <a:xfrm flipH="1" flipV="1">
              <a:off x="3286164" y="3888441"/>
              <a:ext cx="1211429" cy="55685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>
              <a:endCxn id="225" idx="4"/>
            </p:cNvCxnSpPr>
            <p:nvPr/>
          </p:nvCxnSpPr>
          <p:spPr>
            <a:xfrm flipH="1" flipV="1">
              <a:off x="3286164" y="3888441"/>
              <a:ext cx="1409549" cy="46033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Oval 128"/>
            <p:cNvSpPr/>
            <p:nvPr/>
          </p:nvSpPr>
          <p:spPr>
            <a:xfrm>
              <a:off x="4667328" y="3466054"/>
              <a:ext cx="396240" cy="396240"/>
            </a:xfrm>
            <a:prstGeom prst="ellipse">
              <a:avLst/>
            </a:prstGeom>
            <a:solidFill>
              <a:srgbClr val="CCFFCC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0" name="Straight Connector 129"/>
            <p:cNvCxnSpPr>
              <a:endCxn id="129" idx="4"/>
            </p:cNvCxnSpPr>
            <p:nvPr/>
          </p:nvCxnSpPr>
          <p:spPr>
            <a:xfrm flipV="1">
              <a:off x="4361029" y="3862294"/>
              <a:ext cx="504419" cy="70866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/>
            <p:cNvCxnSpPr>
              <a:endCxn id="129" idx="4"/>
            </p:cNvCxnSpPr>
            <p:nvPr/>
          </p:nvCxnSpPr>
          <p:spPr>
            <a:xfrm flipV="1">
              <a:off x="4559149" y="3862294"/>
              <a:ext cx="306299" cy="58674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/>
            <p:cNvCxnSpPr>
              <a:endCxn id="129" idx="4"/>
            </p:cNvCxnSpPr>
            <p:nvPr/>
          </p:nvCxnSpPr>
          <p:spPr>
            <a:xfrm flipV="1">
              <a:off x="4757269" y="3862294"/>
              <a:ext cx="108179" cy="49022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/>
            <p:cNvCxnSpPr>
              <a:endCxn id="129" idx="4"/>
            </p:cNvCxnSpPr>
            <p:nvPr/>
          </p:nvCxnSpPr>
          <p:spPr>
            <a:xfrm flipH="1" flipV="1">
              <a:off x="4865448" y="3862294"/>
              <a:ext cx="735101" cy="70866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/>
            <p:cNvCxnSpPr>
              <a:endCxn id="129" idx="4"/>
            </p:cNvCxnSpPr>
            <p:nvPr/>
          </p:nvCxnSpPr>
          <p:spPr>
            <a:xfrm flipH="1" flipV="1">
              <a:off x="4865448" y="3862294"/>
              <a:ext cx="933221" cy="58674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/>
            <p:cNvCxnSpPr>
              <a:endCxn id="129" idx="4"/>
            </p:cNvCxnSpPr>
            <p:nvPr/>
          </p:nvCxnSpPr>
          <p:spPr>
            <a:xfrm flipH="1" flipV="1">
              <a:off x="4865448" y="3862294"/>
              <a:ext cx="1131341" cy="49022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/>
            <p:cNvCxnSpPr>
              <a:endCxn id="129" idx="4"/>
            </p:cNvCxnSpPr>
            <p:nvPr/>
          </p:nvCxnSpPr>
          <p:spPr>
            <a:xfrm flipV="1">
              <a:off x="3080869" y="3862294"/>
              <a:ext cx="1784579" cy="70866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/>
            <p:cNvCxnSpPr>
              <a:endCxn id="129" idx="4"/>
            </p:cNvCxnSpPr>
            <p:nvPr/>
          </p:nvCxnSpPr>
          <p:spPr>
            <a:xfrm flipV="1">
              <a:off x="3278989" y="3862294"/>
              <a:ext cx="1586459" cy="58674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/>
            <p:cNvCxnSpPr>
              <a:endCxn id="129" idx="4"/>
            </p:cNvCxnSpPr>
            <p:nvPr/>
          </p:nvCxnSpPr>
          <p:spPr>
            <a:xfrm flipV="1">
              <a:off x="3477109" y="3862294"/>
              <a:ext cx="1388339" cy="49022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9" name="Oval 138"/>
            <p:cNvSpPr/>
            <p:nvPr/>
          </p:nvSpPr>
          <p:spPr>
            <a:xfrm>
              <a:off x="4389120" y="3495936"/>
              <a:ext cx="396240" cy="396240"/>
            </a:xfrm>
            <a:prstGeom prst="ellipse">
              <a:avLst/>
            </a:prstGeom>
            <a:solidFill>
              <a:srgbClr val="FFFFCC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0" name="Straight Connector 139"/>
            <p:cNvCxnSpPr>
              <a:endCxn id="139" idx="4"/>
            </p:cNvCxnSpPr>
            <p:nvPr/>
          </p:nvCxnSpPr>
          <p:spPr>
            <a:xfrm flipV="1">
              <a:off x="3477109" y="3892176"/>
              <a:ext cx="1110131" cy="46033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/>
            <p:cNvCxnSpPr>
              <a:endCxn id="139" idx="4"/>
            </p:cNvCxnSpPr>
            <p:nvPr/>
          </p:nvCxnSpPr>
          <p:spPr>
            <a:xfrm flipV="1">
              <a:off x="3278989" y="3892176"/>
              <a:ext cx="1308251" cy="55685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/>
            <p:cNvCxnSpPr>
              <a:endCxn id="139" idx="4"/>
            </p:cNvCxnSpPr>
            <p:nvPr/>
          </p:nvCxnSpPr>
          <p:spPr>
            <a:xfrm flipV="1">
              <a:off x="3080869" y="3892176"/>
              <a:ext cx="1506371" cy="6787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/>
            <p:cNvCxnSpPr>
              <a:endCxn id="139" idx="4"/>
            </p:cNvCxnSpPr>
            <p:nvPr/>
          </p:nvCxnSpPr>
          <p:spPr>
            <a:xfrm flipV="1">
              <a:off x="4361029" y="3892176"/>
              <a:ext cx="226211" cy="6787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/>
            <p:cNvCxnSpPr>
              <a:endCxn id="139" idx="4"/>
            </p:cNvCxnSpPr>
            <p:nvPr/>
          </p:nvCxnSpPr>
          <p:spPr>
            <a:xfrm flipV="1">
              <a:off x="4559149" y="3892176"/>
              <a:ext cx="28091" cy="55685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/>
            <p:cNvCxnSpPr>
              <a:endCxn id="139" idx="4"/>
            </p:cNvCxnSpPr>
            <p:nvPr/>
          </p:nvCxnSpPr>
          <p:spPr>
            <a:xfrm flipH="1" flipV="1">
              <a:off x="4587240" y="3892176"/>
              <a:ext cx="170029" cy="46033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/>
            <p:cNvCxnSpPr>
              <a:endCxn id="139" idx="4"/>
            </p:cNvCxnSpPr>
            <p:nvPr/>
          </p:nvCxnSpPr>
          <p:spPr>
            <a:xfrm flipH="1" flipV="1">
              <a:off x="4587240" y="3892176"/>
              <a:ext cx="1013309" cy="6787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/>
            <p:cNvCxnSpPr>
              <a:endCxn id="139" idx="4"/>
            </p:cNvCxnSpPr>
            <p:nvPr/>
          </p:nvCxnSpPr>
          <p:spPr>
            <a:xfrm flipH="1" flipV="1">
              <a:off x="4587240" y="3892176"/>
              <a:ext cx="1211429" cy="55685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/>
            <p:cNvCxnSpPr>
              <a:endCxn id="139" idx="4"/>
            </p:cNvCxnSpPr>
            <p:nvPr/>
          </p:nvCxnSpPr>
          <p:spPr>
            <a:xfrm flipH="1" flipV="1">
              <a:off x="4587240" y="3892176"/>
              <a:ext cx="1409549" cy="46033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9" name="Oval 148"/>
            <p:cNvSpPr/>
            <p:nvPr/>
          </p:nvSpPr>
          <p:spPr>
            <a:xfrm>
              <a:off x="5876368" y="3466055"/>
              <a:ext cx="396240" cy="396240"/>
            </a:xfrm>
            <a:prstGeom prst="ellipse">
              <a:avLst/>
            </a:prstGeom>
            <a:solidFill>
              <a:srgbClr val="CCFFCC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0" name="Straight Connector 149"/>
            <p:cNvCxnSpPr>
              <a:endCxn id="149" idx="4"/>
            </p:cNvCxnSpPr>
            <p:nvPr/>
          </p:nvCxnSpPr>
          <p:spPr>
            <a:xfrm flipV="1">
              <a:off x="5570069" y="3862295"/>
              <a:ext cx="504419" cy="70866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/>
            <p:cNvCxnSpPr>
              <a:endCxn id="149" idx="4"/>
            </p:cNvCxnSpPr>
            <p:nvPr/>
          </p:nvCxnSpPr>
          <p:spPr>
            <a:xfrm flipV="1">
              <a:off x="5768189" y="3862295"/>
              <a:ext cx="306299" cy="58674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/>
            <p:cNvCxnSpPr>
              <a:endCxn id="149" idx="4"/>
            </p:cNvCxnSpPr>
            <p:nvPr/>
          </p:nvCxnSpPr>
          <p:spPr>
            <a:xfrm flipV="1">
              <a:off x="5966309" y="3862295"/>
              <a:ext cx="108179" cy="49022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/>
            <p:cNvCxnSpPr>
              <a:endCxn id="149" idx="4"/>
            </p:cNvCxnSpPr>
            <p:nvPr/>
          </p:nvCxnSpPr>
          <p:spPr>
            <a:xfrm flipH="1" flipV="1">
              <a:off x="6074488" y="3862295"/>
              <a:ext cx="735101" cy="70866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/>
            <p:cNvCxnSpPr>
              <a:endCxn id="149" idx="4"/>
            </p:cNvCxnSpPr>
            <p:nvPr/>
          </p:nvCxnSpPr>
          <p:spPr>
            <a:xfrm flipH="1" flipV="1">
              <a:off x="6074488" y="3862295"/>
              <a:ext cx="933221" cy="58674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/>
            <p:cNvCxnSpPr>
              <a:endCxn id="149" idx="4"/>
            </p:cNvCxnSpPr>
            <p:nvPr/>
          </p:nvCxnSpPr>
          <p:spPr>
            <a:xfrm flipH="1" flipV="1">
              <a:off x="6074488" y="3862295"/>
              <a:ext cx="1131341" cy="49022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/>
            <p:cNvCxnSpPr>
              <a:endCxn id="149" idx="4"/>
            </p:cNvCxnSpPr>
            <p:nvPr/>
          </p:nvCxnSpPr>
          <p:spPr>
            <a:xfrm flipV="1">
              <a:off x="4289909" y="3862295"/>
              <a:ext cx="1784579" cy="70866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/>
            <p:cNvCxnSpPr>
              <a:endCxn id="149" idx="4"/>
            </p:cNvCxnSpPr>
            <p:nvPr/>
          </p:nvCxnSpPr>
          <p:spPr>
            <a:xfrm flipV="1">
              <a:off x="4488029" y="3862295"/>
              <a:ext cx="1586459" cy="58674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/>
            <p:cNvCxnSpPr>
              <a:endCxn id="149" idx="4"/>
            </p:cNvCxnSpPr>
            <p:nvPr/>
          </p:nvCxnSpPr>
          <p:spPr>
            <a:xfrm flipV="1">
              <a:off x="4686149" y="3862295"/>
              <a:ext cx="1388339" cy="49022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1" name="Oval 160"/>
            <p:cNvSpPr/>
            <p:nvPr/>
          </p:nvSpPr>
          <p:spPr>
            <a:xfrm>
              <a:off x="5598160" y="3495937"/>
              <a:ext cx="396240" cy="396240"/>
            </a:xfrm>
            <a:prstGeom prst="ellipse">
              <a:avLst/>
            </a:prstGeom>
            <a:solidFill>
              <a:srgbClr val="FFFFCC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2" name="Straight Connector 161"/>
            <p:cNvCxnSpPr>
              <a:endCxn id="161" idx="4"/>
            </p:cNvCxnSpPr>
            <p:nvPr/>
          </p:nvCxnSpPr>
          <p:spPr>
            <a:xfrm flipV="1">
              <a:off x="4686149" y="3892177"/>
              <a:ext cx="1110131" cy="46033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>
              <a:endCxn id="161" idx="4"/>
            </p:cNvCxnSpPr>
            <p:nvPr/>
          </p:nvCxnSpPr>
          <p:spPr>
            <a:xfrm flipV="1">
              <a:off x="4488029" y="3892177"/>
              <a:ext cx="1308251" cy="55685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>
              <a:endCxn id="161" idx="4"/>
            </p:cNvCxnSpPr>
            <p:nvPr/>
          </p:nvCxnSpPr>
          <p:spPr>
            <a:xfrm flipV="1">
              <a:off x="4289909" y="3892177"/>
              <a:ext cx="1506371" cy="6787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>
              <a:endCxn id="161" idx="4"/>
            </p:cNvCxnSpPr>
            <p:nvPr/>
          </p:nvCxnSpPr>
          <p:spPr>
            <a:xfrm flipV="1">
              <a:off x="5570069" y="3892177"/>
              <a:ext cx="226211" cy="6787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>
              <a:endCxn id="161" idx="4"/>
            </p:cNvCxnSpPr>
            <p:nvPr/>
          </p:nvCxnSpPr>
          <p:spPr>
            <a:xfrm flipV="1">
              <a:off x="5768189" y="3892177"/>
              <a:ext cx="28091" cy="55685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>
              <a:endCxn id="161" idx="4"/>
            </p:cNvCxnSpPr>
            <p:nvPr/>
          </p:nvCxnSpPr>
          <p:spPr>
            <a:xfrm flipH="1" flipV="1">
              <a:off x="5796280" y="3892177"/>
              <a:ext cx="170029" cy="46033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>
              <a:endCxn id="161" idx="4"/>
            </p:cNvCxnSpPr>
            <p:nvPr/>
          </p:nvCxnSpPr>
          <p:spPr>
            <a:xfrm flipH="1" flipV="1">
              <a:off x="5796280" y="3892177"/>
              <a:ext cx="1013309" cy="6787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>
              <a:endCxn id="161" idx="4"/>
            </p:cNvCxnSpPr>
            <p:nvPr/>
          </p:nvCxnSpPr>
          <p:spPr>
            <a:xfrm flipH="1" flipV="1">
              <a:off x="5796280" y="3892177"/>
              <a:ext cx="1211429" cy="55685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/>
            <p:cNvCxnSpPr>
              <a:endCxn id="161" idx="4"/>
            </p:cNvCxnSpPr>
            <p:nvPr/>
          </p:nvCxnSpPr>
          <p:spPr>
            <a:xfrm flipH="1" flipV="1">
              <a:off x="5796280" y="3892177"/>
              <a:ext cx="1409549" cy="46033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2" name="TextBox 171"/>
          <p:cNvSpPr txBox="1"/>
          <p:nvPr/>
        </p:nvSpPr>
        <p:spPr>
          <a:xfrm>
            <a:off x="10150486" y="4229246"/>
            <a:ext cx="15748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b="1" dirty="0" err="1"/>
              <a:t>Conv</a:t>
            </a:r>
            <a:r>
              <a:rPr lang="en-US" sz="1300" b="1" dirty="0"/>
              <a:t> Layer 1</a:t>
            </a:r>
            <a:endParaRPr lang="en-US" sz="1300" dirty="0"/>
          </a:p>
          <a:p>
            <a:r>
              <a:rPr lang="en-US" sz="1300" dirty="0"/>
              <a:t>Kernel width = 4</a:t>
            </a:r>
          </a:p>
          <a:p>
            <a:r>
              <a:rPr lang="en-US" sz="1300" dirty="0"/>
              <a:t>stride = 2*</a:t>
            </a:r>
          </a:p>
          <a:p>
            <a:r>
              <a:rPr lang="en-US" sz="1300" dirty="0" err="1"/>
              <a:t>num</a:t>
            </a:r>
            <a:r>
              <a:rPr lang="en-US" sz="1300" dirty="0"/>
              <a:t> filters / </a:t>
            </a:r>
            <a:r>
              <a:rPr lang="en-US" sz="1300" dirty="0" err="1"/>
              <a:t>num</a:t>
            </a:r>
            <a:r>
              <a:rPr lang="en-US" sz="1300" dirty="0"/>
              <a:t> channels = 3</a:t>
            </a:r>
          </a:p>
          <a:p>
            <a:r>
              <a:rPr lang="en-US" sz="1300" dirty="0"/>
              <a:t>Total neurons = 15</a:t>
            </a:r>
          </a:p>
        </p:txBody>
      </p:sp>
      <p:sp>
        <p:nvSpPr>
          <p:cNvPr id="173" name="TextBox 172"/>
          <p:cNvSpPr txBox="1"/>
          <p:nvPr/>
        </p:nvSpPr>
        <p:spPr>
          <a:xfrm>
            <a:off x="10144760" y="2926304"/>
            <a:ext cx="141732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b="1" dirty="0" err="1"/>
              <a:t>Conv</a:t>
            </a:r>
            <a:r>
              <a:rPr lang="en-US" sz="1300" b="1" dirty="0"/>
              <a:t> Layer 2</a:t>
            </a:r>
          </a:p>
          <a:p>
            <a:r>
              <a:rPr lang="en-US" sz="1300" dirty="0"/>
              <a:t>Kernel width = 3</a:t>
            </a:r>
          </a:p>
          <a:p>
            <a:r>
              <a:rPr lang="en-US" sz="1300" dirty="0"/>
              <a:t>stride = 1</a:t>
            </a:r>
          </a:p>
          <a:p>
            <a:r>
              <a:rPr lang="en-US" sz="1300" dirty="0" err="1"/>
              <a:t>num</a:t>
            </a:r>
            <a:r>
              <a:rPr lang="en-US" sz="1300" dirty="0"/>
              <a:t> filters / </a:t>
            </a:r>
            <a:r>
              <a:rPr lang="en-US" sz="1300" dirty="0" err="1"/>
              <a:t>num</a:t>
            </a:r>
            <a:r>
              <a:rPr lang="en-US" sz="1300" dirty="0"/>
              <a:t> channels = 2</a:t>
            </a:r>
          </a:p>
          <a:p>
            <a:r>
              <a:rPr lang="en-US" sz="1300" dirty="0"/>
              <a:t>total neurons = 6</a:t>
            </a:r>
          </a:p>
        </p:txBody>
      </p:sp>
      <p:grpSp>
        <p:nvGrpSpPr>
          <p:cNvPr id="109" name="Group 108"/>
          <p:cNvGrpSpPr/>
          <p:nvPr/>
        </p:nvGrpSpPr>
        <p:grpSpPr>
          <a:xfrm>
            <a:off x="4810164" y="2633748"/>
            <a:ext cx="2780922" cy="862189"/>
            <a:chOff x="3286164" y="2633747"/>
            <a:chExt cx="2780922" cy="862189"/>
          </a:xfrm>
        </p:grpSpPr>
        <p:sp>
          <p:nvSpPr>
            <p:cNvPr id="175" name="Oval 174"/>
            <p:cNvSpPr/>
            <p:nvPr/>
          </p:nvSpPr>
          <p:spPr>
            <a:xfrm>
              <a:off x="3616960" y="2638888"/>
              <a:ext cx="1168400" cy="396240"/>
            </a:xfrm>
            <a:prstGeom prst="ellipse">
              <a:avLst/>
            </a:prstGeom>
            <a:solidFill>
              <a:srgbClr val="CCFFCC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max</a:t>
              </a:r>
            </a:p>
          </p:txBody>
        </p:sp>
        <p:cxnSp>
          <p:nvCxnSpPr>
            <p:cNvPr id="176" name="Straight Connector 175"/>
            <p:cNvCxnSpPr>
              <a:stCxn id="215" idx="0"/>
              <a:endCxn id="175" idx="4"/>
            </p:cNvCxnSpPr>
            <p:nvPr/>
          </p:nvCxnSpPr>
          <p:spPr>
            <a:xfrm flipV="1">
              <a:off x="3564372" y="3035128"/>
              <a:ext cx="636788" cy="42719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>
              <a:stCxn id="129" idx="0"/>
              <a:endCxn id="175" idx="4"/>
            </p:cNvCxnSpPr>
            <p:nvPr/>
          </p:nvCxnSpPr>
          <p:spPr>
            <a:xfrm flipH="1" flipV="1">
              <a:off x="4201160" y="3035128"/>
              <a:ext cx="664288" cy="43092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2" name="Oval 181"/>
            <p:cNvSpPr/>
            <p:nvPr/>
          </p:nvSpPr>
          <p:spPr>
            <a:xfrm>
              <a:off x="3415862" y="2638888"/>
              <a:ext cx="1168400" cy="396240"/>
            </a:xfrm>
            <a:prstGeom prst="ellipse">
              <a:avLst/>
            </a:prstGeom>
            <a:solidFill>
              <a:srgbClr val="FFFFCC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Max = 2</a:t>
              </a:r>
            </a:p>
          </p:txBody>
        </p:sp>
        <p:cxnSp>
          <p:nvCxnSpPr>
            <p:cNvPr id="183" name="Straight Connector 182"/>
            <p:cNvCxnSpPr>
              <a:stCxn id="225" idx="0"/>
              <a:endCxn id="182" idx="4"/>
            </p:cNvCxnSpPr>
            <p:nvPr/>
          </p:nvCxnSpPr>
          <p:spPr>
            <a:xfrm flipV="1">
              <a:off x="3286164" y="3035128"/>
              <a:ext cx="713898" cy="45707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/>
            <p:cNvCxnSpPr>
              <a:stCxn id="139" idx="0"/>
              <a:endCxn id="182" idx="4"/>
            </p:cNvCxnSpPr>
            <p:nvPr/>
          </p:nvCxnSpPr>
          <p:spPr>
            <a:xfrm flipH="1" flipV="1">
              <a:off x="4000062" y="3035128"/>
              <a:ext cx="587178" cy="46080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8" name="Oval 197"/>
            <p:cNvSpPr/>
            <p:nvPr/>
          </p:nvSpPr>
          <p:spPr>
            <a:xfrm>
              <a:off x="4818598" y="2633747"/>
              <a:ext cx="1168400" cy="396240"/>
            </a:xfrm>
            <a:prstGeom prst="ellipse">
              <a:avLst/>
            </a:prstGeom>
            <a:solidFill>
              <a:srgbClr val="CCFFCC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max</a:t>
              </a:r>
            </a:p>
          </p:txBody>
        </p:sp>
        <p:cxnSp>
          <p:nvCxnSpPr>
            <p:cNvPr id="199" name="Straight Connector 198"/>
            <p:cNvCxnSpPr>
              <a:stCxn id="129" idx="0"/>
              <a:endCxn id="198" idx="4"/>
            </p:cNvCxnSpPr>
            <p:nvPr/>
          </p:nvCxnSpPr>
          <p:spPr>
            <a:xfrm flipV="1">
              <a:off x="4865448" y="3029987"/>
              <a:ext cx="537350" cy="43606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/>
            <p:cNvCxnSpPr>
              <a:endCxn id="198" idx="4"/>
            </p:cNvCxnSpPr>
            <p:nvPr/>
          </p:nvCxnSpPr>
          <p:spPr>
            <a:xfrm flipH="1" flipV="1">
              <a:off x="5402798" y="3029987"/>
              <a:ext cx="664288" cy="43092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1" name="Oval 200"/>
            <p:cNvSpPr/>
            <p:nvPr/>
          </p:nvSpPr>
          <p:spPr>
            <a:xfrm>
              <a:off x="4617500" y="2633747"/>
              <a:ext cx="1168400" cy="396240"/>
            </a:xfrm>
            <a:prstGeom prst="ellipse">
              <a:avLst/>
            </a:prstGeom>
            <a:solidFill>
              <a:srgbClr val="FFFFCC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Max = 6</a:t>
              </a:r>
            </a:p>
          </p:txBody>
        </p:sp>
        <p:cxnSp>
          <p:nvCxnSpPr>
            <p:cNvPr id="202" name="Straight Connector 201"/>
            <p:cNvCxnSpPr>
              <a:stCxn id="139" idx="0"/>
              <a:endCxn id="201" idx="4"/>
            </p:cNvCxnSpPr>
            <p:nvPr/>
          </p:nvCxnSpPr>
          <p:spPr>
            <a:xfrm flipV="1">
              <a:off x="4587240" y="3029987"/>
              <a:ext cx="614460" cy="46594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/>
            <p:cNvCxnSpPr>
              <a:endCxn id="201" idx="4"/>
            </p:cNvCxnSpPr>
            <p:nvPr/>
          </p:nvCxnSpPr>
          <p:spPr>
            <a:xfrm flipH="1" flipV="1">
              <a:off x="5201700" y="3029987"/>
              <a:ext cx="587178" cy="46080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7" name="TextBox 106"/>
          <p:cNvSpPr txBox="1"/>
          <p:nvPr/>
        </p:nvSpPr>
        <p:spPr>
          <a:xfrm>
            <a:off x="5991998" y="3545880"/>
            <a:ext cx="279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207" name="TextBox 206"/>
          <p:cNvSpPr txBox="1"/>
          <p:nvPr/>
        </p:nvSpPr>
        <p:spPr>
          <a:xfrm>
            <a:off x="7197812" y="3545880"/>
            <a:ext cx="279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</a:rPr>
              <a:t>6</a:t>
            </a:r>
          </a:p>
        </p:txBody>
      </p:sp>
      <p:sp>
        <p:nvSpPr>
          <p:cNvPr id="208" name="TextBox 207"/>
          <p:cNvSpPr txBox="1"/>
          <p:nvPr/>
        </p:nvSpPr>
        <p:spPr>
          <a:xfrm>
            <a:off x="4683040" y="3536871"/>
            <a:ext cx="279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211" name="TextBox 210"/>
          <p:cNvSpPr txBox="1"/>
          <p:nvPr/>
        </p:nvSpPr>
        <p:spPr>
          <a:xfrm>
            <a:off x="1625600" y="2478418"/>
            <a:ext cx="33142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Maxpooling</a:t>
            </a:r>
            <a:r>
              <a:rPr lang="en-US" dirty="0"/>
              <a:t> layers take the max over sets of </a:t>
            </a:r>
            <a:r>
              <a:rPr lang="en-US" dirty="0" err="1"/>
              <a:t>conv</a:t>
            </a:r>
            <a:r>
              <a:rPr lang="en-US" dirty="0"/>
              <a:t> layer outputs</a:t>
            </a:r>
          </a:p>
        </p:txBody>
      </p:sp>
      <p:sp>
        <p:nvSpPr>
          <p:cNvPr id="212" name="TextBox 211"/>
          <p:cNvSpPr txBox="1"/>
          <p:nvPr/>
        </p:nvSpPr>
        <p:spPr>
          <a:xfrm>
            <a:off x="10153274" y="2287498"/>
            <a:ext cx="1417320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b="1" dirty="0" err="1"/>
              <a:t>Maxpooling</a:t>
            </a:r>
            <a:r>
              <a:rPr lang="en-US" sz="1300" b="1" dirty="0"/>
              <a:t> layer</a:t>
            </a:r>
          </a:p>
          <a:p>
            <a:r>
              <a:rPr lang="en-US" sz="1300" dirty="0"/>
              <a:t>pool width = 2</a:t>
            </a:r>
          </a:p>
          <a:p>
            <a:r>
              <a:rPr lang="en-US" sz="1300" dirty="0"/>
              <a:t>stride = 1</a:t>
            </a:r>
          </a:p>
        </p:txBody>
      </p:sp>
      <p:grpSp>
        <p:nvGrpSpPr>
          <p:cNvPr id="300" name="Group 299"/>
          <p:cNvGrpSpPr/>
          <p:nvPr/>
        </p:nvGrpSpPr>
        <p:grpSpPr>
          <a:xfrm>
            <a:off x="4859316" y="1706880"/>
            <a:ext cx="2694194" cy="932008"/>
            <a:chOff x="3335316" y="1706880"/>
            <a:chExt cx="2694194" cy="932008"/>
          </a:xfrm>
        </p:grpSpPr>
        <p:sp>
          <p:nvSpPr>
            <p:cNvPr id="213" name="Oval 212"/>
            <p:cNvSpPr/>
            <p:nvPr/>
          </p:nvSpPr>
          <p:spPr>
            <a:xfrm>
              <a:off x="3335316" y="1736762"/>
              <a:ext cx="492760" cy="46736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/>
            <p:cNvSpPr/>
            <p:nvPr/>
          </p:nvSpPr>
          <p:spPr>
            <a:xfrm>
              <a:off x="4445366" y="1706880"/>
              <a:ext cx="492760" cy="46736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6" name="Oval 255"/>
            <p:cNvSpPr/>
            <p:nvPr/>
          </p:nvSpPr>
          <p:spPr>
            <a:xfrm>
              <a:off x="5536750" y="1706880"/>
              <a:ext cx="492760" cy="46736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7" name="Straight Connector 256"/>
            <p:cNvCxnSpPr>
              <a:stCxn id="182" idx="0"/>
              <a:endCxn id="213" idx="4"/>
            </p:cNvCxnSpPr>
            <p:nvPr/>
          </p:nvCxnSpPr>
          <p:spPr>
            <a:xfrm flipH="1" flipV="1">
              <a:off x="3581696" y="2204122"/>
              <a:ext cx="418366" cy="43476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>
              <a:stCxn id="175" idx="0"/>
              <a:endCxn id="213" idx="4"/>
            </p:cNvCxnSpPr>
            <p:nvPr/>
          </p:nvCxnSpPr>
          <p:spPr>
            <a:xfrm flipH="1" flipV="1">
              <a:off x="3581696" y="2204122"/>
              <a:ext cx="619464" cy="43476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>
              <a:stCxn id="198" idx="0"/>
              <a:endCxn id="213" idx="4"/>
            </p:cNvCxnSpPr>
            <p:nvPr/>
          </p:nvCxnSpPr>
          <p:spPr>
            <a:xfrm flipH="1" flipV="1">
              <a:off x="3581696" y="2204122"/>
              <a:ext cx="1821102" cy="42962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>
              <a:stCxn id="201" idx="0"/>
              <a:endCxn id="213" idx="4"/>
            </p:cNvCxnSpPr>
            <p:nvPr/>
          </p:nvCxnSpPr>
          <p:spPr>
            <a:xfrm flipH="1" flipV="1">
              <a:off x="3581696" y="2204122"/>
              <a:ext cx="1620004" cy="42962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>
              <a:stCxn id="182" idx="0"/>
              <a:endCxn id="214" idx="4"/>
            </p:cNvCxnSpPr>
            <p:nvPr/>
          </p:nvCxnSpPr>
          <p:spPr>
            <a:xfrm flipV="1">
              <a:off x="4000062" y="2174240"/>
              <a:ext cx="691684" cy="46464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>
              <a:stCxn id="175" idx="0"/>
              <a:endCxn id="214" idx="4"/>
            </p:cNvCxnSpPr>
            <p:nvPr/>
          </p:nvCxnSpPr>
          <p:spPr>
            <a:xfrm flipV="1">
              <a:off x="4201160" y="2174240"/>
              <a:ext cx="490586" cy="46464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>
              <a:stCxn id="198" idx="0"/>
              <a:endCxn id="256" idx="4"/>
            </p:cNvCxnSpPr>
            <p:nvPr/>
          </p:nvCxnSpPr>
          <p:spPr>
            <a:xfrm flipV="1">
              <a:off x="5402798" y="2174240"/>
              <a:ext cx="380332" cy="45950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>
              <a:stCxn id="201" idx="0"/>
              <a:endCxn id="256" idx="4"/>
            </p:cNvCxnSpPr>
            <p:nvPr/>
          </p:nvCxnSpPr>
          <p:spPr>
            <a:xfrm flipV="1">
              <a:off x="5201700" y="2174240"/>
              <a:ext cx="581430" cy="45950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>
              <a:stCxn id="198" idx="0"/>
              <a:endCxn id="214" idx="4"/>
            </p:cNvCxnSpPr>
            <p:nvPr/>
          </p:nvCxnSpPr>
          <p:spPr>
            <a:xfrm flipH="1" flipV="1">
              <a:off x="4691746" y="2174240"/>
              <a:ext cx="711052" cy="45950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>
              <a:stCxn id="201" idx="0"/>
              <a:endCxn id="214" idx="4"/>
            </p:cNvCxnSpPr>
            <p:nvPr/>
          </p:nvCxnSpPr>
          <p:spPr>
            <a:xfrm flipH="1" flipV="1">
              <a:off x="4691746" y="2174240"/>
              <a:ext cx="509954" cy="45950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>
              <a:stCxn id="175" idx="0"/>
              <a:endCxn id="256" idx="4"/>
            </p:cNvCxnSpPr>
            <p:nvPr/>
          </p:nvCxnSpPr>
          <p:spPr>
            <a:xfrm flipV="1">
              <a:off x="4201160" y="2174240"/>
              <a:ext cx="1581970" cy="46464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>
              <a:stCxn id="182" idx="0"/>
              <a:endCxn id="256" idx="4"/>
            </p:cNvCxnSpPr>
            <p:nvPr/>
          </p:nvCxnSpPr>
          <p:spPr>
            <a:xfrm flipV="1">
              <a:off x="4000062" y="2174240"/>
              <a:ext cx="1783068" cy="46464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0" name="TextBox 279"/>
          <p:cNvSpPr txBox="1"/>
          <p:nvPr/>
        </p:nvSpPr>
        <p:spPr>
          <a:xfrm>
            <a:off x="1545054" y="1683569"/>
            <a:ext cx="33948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Typically followed by one or more fully connected layers</a:t>
            </a:r>
          </a:p>
        </p:txBody>
      </p:sp>
      <p:grpSp>
        <p:nvGrpSpPr>
          <p:cNvPr id="301" name="Group 300"/>
          <p:cNvGrpSpPr/>
          <p:nvPr/>
        </p:nvGrpSpPr>
        <p:grpSpPr>
          <a:xfrm>
            <a:off x="3881120" y="822131"/>
            <a:ext cx="4629220" cy="914631"/>
            <a:chOff x="2357119" y="822130"/>
            <a:chExt cx="4629220" cy="914631"/>
          </a:xfrm>
        </p:grpSpPr>
        <p:sp>
          <p:nvSpPr>
            <p:cNvPr id="279" name="Oval 278"/>
            <p:cNvSpPr/>
            <p:nvPr/>
          </p:nvSpPr>
          <p:spPr>
            <a:xfrm>
              <a:off x="2357119" y="843108"/>
              <a:ext cx="2246328" cy="467360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buClr>
                  <a:schemeClr val="dk1"/>
                </a:buClr>
                <a:buSzPct val="25000"/>
              </a:pPr>
              <a:r>
                <a:rPr lang="en" sz="1200" dirty="0">
                  <a:latin typeface="Arial"/>
                  <a:ea typeface="Arial"/>
                  <a:cs typeface="Arial"/>
                  <a:sym typeface="Arial"/>
                </a:rPr>
                <a:t>P (TF1 = bound | X)</a:t>
              </a:r>
            </a:p>
          </p:txBody>
        </p:sp>
        <p:sp>
          <p:nvSpPr>
            <p:cNvPr id="282" name="Oval 281"/>
            <p:cNvSpPr/>
            <p:nvPr/>
          </p:nvSpPr>
          <p:spPr>
            <a:xfrm>
              <a:off x="4733218" y="822130"/>
              <a:ext cx="2253121" cy="467360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buClr>
                  <a:schemeClr val="dk1"/>
                </a:buClr>
                <a:buSzPct val="25000"/>
              </a:pPr>
              <a:r>
                <a:rPr lang="en" sz="1200" dirty="0">
                  <a:latin typeface="Arial"/>
                  <a:ea typeface="Arial"/>
                  <a:cs typeface="Arial"/>
                  <a:sym typeface="Arial"/>
                </a:rPr>
                <a:t>P (TF2 = bound | X)</a:t>
              </a:r>
            </a:p>
          </p:txBody>
        </p:sp>
        <p:cxnSp>
          <p:nvCxnSpPr>
            <p:cNvPr id="283" name="Straight Connector 282"/>
            <p:cNvCxnSpPr>
              <a:stCxn id="213" idx="0"/>
              <a:endCxn id="279" idx="4"/>
            </p:cNvCxnSpPr>
            <p:nvPr/>
          </p:nvCxnSpPr>
          <p:spPr>
            <a:xfrm flipH="1" flipV="1">
              <a:off x="3480283" y="1310468"/>
              <a:ext cx="101412" cy="42629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85"/>
            <p:cNvCxnSpPr>
              <a:stCxn id="214" idx="0"/>
              <a:endCxn id="279" idx="4"/>
            </p:cNvCxnSpPr>
            <p:nvPr/>
          </p:nvCxnSpPr>
          <p:spPr>
            <a:xfrm flipH="1" flipV="1">
              <a:off x="3480283" y="1310468"/>
              <a:ext cx="1211462" cy="39641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Connector 287"/>
            <p:cNvCxnSpPr>
              <a:stCxn id="256" idx="0"/>
              <a:endCxn id="279" idx="4"/>
            </p:cNvCxnSpPr>
            <p:nvPr/>
          </p:nvCxnSpPr>
          <p:spPr>
            <a:xfrm flipH="1" flipV="1">
              <a:off x="3480283" y="1310468"/>
              <a:ext cx="2302846" cy="39641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Straight Connector 290"/>
            <p:cNvCxnSpPr>
              <a:stCxn id="213" idx="0"/>
              <a:endCxn id="282" idx="4"/>
            </p:cNvCxnSpPr>
            <p:nvPr/>
          </p:nvCxnSpPr>
          <p:spPr>
            <a:xfrm flipV="1">
              <a:off x="3581695" y="1289490"/>
              <a:ext cx="2278084" cy="44727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/>
            <p:cNvCxnSpPr>
              <a:stCxn id="214" idx="0"/>
              <a:endCxn id="282" idx="4"/>
            </p:cNvCxnSpPr>
            <p:nvPr/>
          </p:nvCxnSpPr>
          <p:spPr>
            <a:xfrm flipV="1">
              <a:off x="4691745" y="1289490"/>
              <a:ext cx="1168034" cy="41738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Connector 296"/>
            <p:cNvCxnSpPr>
              <a:stCxn id="256" idx="0"/>
              <a:endCxn id="282" idx="4"/>
            </p:cNvCxnSpPr>
            <p:nvPr/>
          </p:nvCxnSpPr>
          <p:spPr>
            <a:xfrm flipV="1">
              <a:off x="5783129" y="1289490"/>
              <a:ext cx="76650" cy="41738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2" name="TextBox 301"/>
          <p:cNvSpPr txBox="1"/>
          <p:nvPr/>
        </p:nvSpPr>
        <p:spPr>
          <a:xfrm>
            <a:off x="1625600" y="876927"/>
            <a:ext cx="33948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Multi-task output</a:t>
            </a:r>
          </a:p>
          <a:p>
            <a:r>
              <a:rPr lang="en-US" dirty="0"/>
              <a:t>(sigmoid activations here)</a:t>
            </a:r>
          </a:p>
        </p:txBody>
      </p:sp>
      <p:sp>
        <p:nvSpPr>
          <p:cNvPr id="235" name="Shape 1029"/>
          <p:cNvSpPr txBox="1"/>
          <p:nvPr/>
        </p:nvSpPr>
        <p:spPr>
          <a:xfrm>
            <a:off x="507040" y="-240651"/>
            <a:ext cx="11360800" cy="10736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b" anchorCtr="0">
            <a:noAutofit/>
          </a:bodyPr>
          <a:lstStyle/>
          <a:p>
            <a:pPr algn="ctr">
              <a:buClr>
                <a:srgbClr val="000000"/>
              </a:buClr>
              <a:buSzPct val="25000"/>
            </a:pPr>
            <a:r>
              <a:rPr lang="en" sz="48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Multi-task CNN</a:t>
            </a:r>
          </a:p>
        </p:txBody>
      </p:sp>
      <p:grpSp>
        <p:nvGrpSpPr>
          <p:cNvPr id="249" name="Group 248"/>
          <p:cNvGrpSpPr/>
          <p:nvPr/>
        </p:nvGrpSpPr>
        <p:grpSpPr>
          <a:xfrm>
            <a:off x="2146451" y="5557059"/>
            <a:ext cx="8077119" cy="1083362"/>
            <a:chOff x="2128521" y="5655668"/>
            <a:chExt cx="8077119" cy="1083362"/>
          </a:xfrm>
        </p:grpSpPr>
        <p:grpSp>
          <p:nvGrpSpPr>
            <p:cNvPr id="250" name="Shape 837"/>
            <p:cNvGrpSpPr/>
            <p:nvPr/>
          </p:nvGrpSpPr>
          <p:grpSpPr>
            <a:xfrm>
              <a:off x="2128521" y="6241271"/>
              <a:ext cx="8077119" cy="497759"/>
              <a:chOff x="1600200" y="4087044"/>
              <a:chExt cx="6057839" cy="373319"/>
            </a:xfrm>
          </p:grpSpPr>
          <p:sp>
            <p:nvSpPr>
              <p:cNvPr id="277" name="Shape 838"/>
              <p:cNvSpPr/>
              <p:nvPr/>
            </p:nvSpPr>
            <p:spPr>
              <a:xfrm>
                <a:off x="1600200" y="4094664"/>
                <a:ext cx="365700" cy="3657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accent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121900" tIns="60933" rIns="121900" bIns="60933" anchor="ctr" anchorCtr="0">
                <a:noAutofit/>
              </a:bodyPr>
              <a:lstStyle/>
              <a:p>
                <a:pPr algn="ctr">
                  <a:buClr>
                    <a:srgbClr val="C55A11"/>
                  </a:buClr>
                  <a:buSzPct val="25000"/>
                </a:pPr>
                <a:r>
                  <a:rPr lang="en" sz="2800">
                    <a:solidFill>
                      <a:srgbClr val="C55A11"/>
                    </a:solidFill>
                    <a:latin typeface="Arial"/>
                    <a:ea typeface="Arial"/>
                    <a:cs typeface="Arial"/>
                    <a:sym typeface="Arial"/>
                  </a:rPr>
                  <a:t>G</a:t>
                </a:r>
              </a:p>
            </p:txBody>
          </p:sp>
          <p:sp>
            <p:nvSpPr>
              <p:cNvPr id="278" name="Shape 839"/>
              <p:cNvSpPr/>
              <p:nvPr/>
            </p:nvSpPr>
            <p:spPr>
              <a:xfrm>
                <a:off x="2080259" y="4087044"/>
                <a:ext cx="365700" cy="3657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accent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121900" tIns="60933" rIns="121900" bIns="60933" anchor="ctr" anchorCtr="0">
                <a:noAutofit/>
              </a:bodyPr>
              <a:lstStyle/>
              <a:p>
                <a:pPr algn="ctr">
                  <a:buClr>
                    <a:srgbClr val="0070C0"/>
                  </a:buClr>
                  <a:buSzPct val="25000"/>
                </a:pPr>
                <a:r>
                  <a:rPr lang="en" sz="2800">
                    <a:solidFill>
                      <a:srgbClr val="0070C0"/>
                    </a:solidFill>
                    <a:latin typeface="Arial"/>
                    <a:ea typeface="Arial"/>
                    <a:cs typeface="Arial"/>
                    <a:sym typeface="Arial"/>
                  </a:rPr>
                  <a:t>C</a:t>
                </a:r>
              </a:p>
            </p:txBody>
          </p:sp>
          <p:sp>
            <p:nvSpPr>
              <p:cNvPr id="284" name="Shape 840"/>
              <p:cNvSpPr/>
              <p:nvPr/>
            </p:nvSpPr>
            <p:spPr>
              <a:xfrm>
                <a:off x="2545080" y="4087044"/>
                <a:ext cx="365700" cy="3657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accent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121900" tIns="60933" rIns="121900" bIns="60933" anchor="ctr" anchorCtr="0">
                <a:noAutofit/>
              </a:bodyPr>
              <a:lstStyle/>
              <a:p>
                <a:pPr algn="ctr">
                  <a:buClr>
                    <a:srgbClr val="008000"/>
                  </a:buClr>
                  <a:buSzPct val="25000"/>
                </a:pPr>
                <a:r>
                  <a:rPr lang="en" sz="2800">
                    <a:solidFill>
                      <a:srgbClr val="008000"/>
                    </a:solidFill>
                    <a:latin typeface="Arial"/>
                    <a:ea typeface="Arial"/>
                    <a:cs typeface="Arial"/>
                    <a:sym typeface="Arial"/>
                  </a:rPr>
                  <a:t>A</a:t>
                </a:r>
              </a:p>
            </p:txBody>
          </p:sp>
          <p:sp>
            <p:nvSpPr>
              <p:cNvPr id="285" name="Shape 841"/>
              <p:cNvSpPr/>
              <p:nvPr/>
            </p:nvSpPr>
            <p:spPr>
              <a:xfrm>
                <a:off x="3025140" y="4087044"/>
                <a:ext cx="365700" cy="3657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accent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121900" tIns="60933" rIns="121900" bIns="60933" anchor="ctr" anchorCtr="0">
                <a:noAutofit/>
              </a:bodyPr>
              <a:lstStyle/>
              <a:p>
                <a:pPr algn="ctr">
                  <a:buClr>
                    <a:srgbClr val="FF0000"/>
                  </a:buClr>
                  <a:buSzPct val="25000"/>
                </a:pPr>
                <a:r>
                  <a:rPr lang="en" sz="2800">
                    <a:solidFill>
                      <a:srgbClr val="FF0000"/>
                    </a:solidFill>
                    <a:latin typeface="Arial"/>
                    <a:ea typeface="Arial"/>
                    <a:cs typeface="Arial"/>
                    <a:sym typeface="Arial"/>
                  </a:rPr>
                  <a:t>T</a:t>
                </a:r>
              </a:p>
            </p:txBody>
          </p:sp>
          <p:sp>
            <p:nvSpPr>
              <p:cNvPr id="287" name="Shape 842"/>
              <p:cNvSpPr/>
              <p:nvPr/>
            </p:nvSpPr>
            <p:spPr>
              <a:xfrm>
                <a:off x="3489960" y="4087044"/>
                <a:ext cx="365700" cy="3657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accent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121900" tIns="60933" rIns="121900" bIns="60933" anchor="ctr" anchorCtr="0">
                <a:noAutofit/>
              </a:bodyPr>
              <a:lstStyle/>
              <a:p>
                <a:pPr algn="ctr">
                  <a:buClr>
                    <a:srgbClr val="FF0000"/>
                  </a:buClr>
                  <a:buSzPct val="25000"/>
                </a:pPr>
                <a:r>
                  <a:rPr lang="en" sz="2800">
                    <a:solidFill>
                      <a:srgbClr val="FF0000"/>
                    </a:solidFill>
                    <a:latin typeface="Arial"/>
                    <a:ea typeface="Arial"/>
                    <a:cs typeface="Arial"/>
                    <a:sym typeface="Arial"/>
                  </a:rPr>
                  <a:t>T</a:t>
                </a:r>
              </a:p>
            </p:txBody>
          </p:sp>
          <p:sp>
            <p:nvSpPr>
              <p:cNvPr id="289" name="Shape 843"/>
              <p:cNvSpPr/>
              <p:nvPr/>
            </p:nvSpPr>
            <p:spPr>
              <a:xfrm>
                <a:off x="3970019" y="4087044"/>
                <a:ext cx="365700" cy="3657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accent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121900" tIns="60933" rIns="121900" bIns="60933" anchor="ctr" anchorCtr="0">
                <a:noAutofit/>
              </a:bodyPr>
              <a:lstStyle/>
              <a:p>
                <a:pPr algn="ctr">
                  <a:buClr>
                    <a:srgbClr val="00B050"/>
                  </a:buClr>
                  <a:buSzPct val="25000"/>
                </a:pPr>
                <a:r>
                  <a:rPr lang="en" sz="2800">
                    <a:solidFill>
                      <a:srgbClr val="00B050"/>
                    </a:solidFill>
                    <a:latin typeface="Arial"/>
                    <a:ea typeface="Arial"/>
                    <a:cs typeface="Arial"/>
                    <a:sym typeface="Arial"/>
                  </a:rPr>
                  <a:t>A</a:t>
                </a:r>
              </a:p>
            </p:txBody>
          </p:sp>
          <p:sp>
            <p:nvSpPr>
              <p:cNvPr id="290" name="Shape 844"/>
              <p:cNvSpPr/>
              <p:nvPr/>
            </p:nvSpPr>
            <p:spPr>
              <a:xfrm>
                <a:off x="4434839" y="4087044"/>
                <a:ext cx="365700" cy="3657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accent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121900" tIns="60933" rIns="121900" bIns="60933" anchor="ctr" anchorCtr="0">
                <a:noAutofit/>
              </a:bodyPr>
              <a:lstStyle/>
              <a:p>
                <a:pPr algn="ctr">
                  <a:buClr>
                    <a:srgbClr val="0000FF"/>
                  </a:buClr>
                  <a:buSzPct val="25000"/>
                </a:pPr>
                <a:r>
                  <a:rPr lang="en" sz="2800">
                    <a:solidFill>
                      <a:srgbClr val="0000FF"/>
                    </a:solidFill>
                    <a:latin typeface="Arial"/>
                    <a:ea typeface="Arial"/>
                    <a:cs typeface="Arial"/>
                    <a:sym typeface="Arial"/>
                  </a:rPr>
                  <a:t>C</a:t>
                </a:r>
              </a:p>
            </p:txBody>
          </p:sp>
          <p:sp>
            <p:nvSpPr>
              <p:cNvPr id="292" name="Shape 845"/>
              <p:cNvSpPr/>
              <p:nvPr/>
            </p:nvSpPr>
            <p:spPr>
              <a:xfrm>
                <a:off x="4914900" y="4087044"/>
                <a:ext cx="365700" cy="3657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accent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121900" tIns="60933" rIns="121900" bIns="60933" anchor="ctr" anchorCtr="0">
                <a:noAutofit/>
              </a:bodyPr>
              <a:lstStyle/>
              <a:p>
                <a:pPr algn="ctr">
                  <a:buClr>
                    <a:srgbClr val="0000FF"/>
                  </a:buClr>
                  <a:buSzPct val="25000"/>
                </a:pPr>
                <a:r>
                  <a:rPr lang="en" sz="2800">
                    <a:solidFill>
                      <a:srgbClr val="0000FF"/>
                    </a:solidFill>
                    <a:latin typeface="Arial"/>
                    <a:ea typeface="Arial"/>
                    <a:cs typeface="Arial"/>
                    <a:sym typeface="Arial"/>
                  </a:rPr>
                  <a:t>C</a:t>
                </a:r>
              </a:p>
            </p:txBody>
          </p:sp>
          <p:sp>
            <p:nvSpPr>
              <p:cNvPr id="293" name="Shape 846"/>
              <p:cNvSpPr/>
              <p:nvPr/>
            </p:nvSpPr>
            <p:spPr>
              <a:xfrm>
                <a:off x="5394960" y="4087044"/>
                <a:ext cx="365700" cy="3657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accent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121900" tIns="60933" rIns="121900" bIns="60933" anchor="ctr" anchorCtr="0">
                <a:noAutofit/>
              </a:bodyPr>
              <a:lstStyle/>
              <a:p>
                <a:pPr algn="ctr">
                  <a:buClr>
                    <a:srgbClr val="E46C0A"/>
                  </a:buClr>
                  <a:buSzPct val="25000"/>
                </a:pPr>
                <a:r>
                  <a:rPr lang="en" sz="2800">
                    <a:solidFill>
                      <a:srgbClr val="E46C0A"/>
                    </a:solidFill>
                    <a:latin typeface="Arial"/>
                    <a:ea typeface="Arial"/>
                    <a:cs typeface="Arial"/>
                    <a:sym typeface="Arial"/>
                  </a:rPr>
                  <a:t>G</a:t>
                </a:r>
              </a:p>
            </p:txBody>
          </p:sp>
          <p:sp>
            <p:nvSpPr>
              <p:cNvPr id="295" name="Shape 847"/>
              <p:cNvSpPr/>
              <p:nvPr/>
            </p:nvSpPr>
            <p:spPr>
              <a:xfrm>
                <a:off x="5875019" y="4087044"/>
                <a:ext cx="365700" cy="3657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accent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121900" tIns="60933" rIns="121900" bIns="60933" anchor="ctr" anchorCtr="0">
                <a:noAutofit/>
              </a:bodyPr>
              <a:lstStyle/>
              <a:p>
                <a:pPr algn="ctr">
                  <a:buClr>
                    <a:srgbClr val="008000"/>
                  </a:buClr>
                  <a:buSzPct val="25000"/>
                </a:pPr>
                <a:r>
                  <a:rPr lang="en" sz="2800">
                    <a:solidFill>
                      <a:srgbClr val="008000"/>
                    </a:solidFill>
                    <a:latin typeface="Arial"/>
                    <a:ea typeface="Arial"/>
                    <a:cs typeface="Arial"/>
                    <a:sym typeface="Arial"/>
                  </a:rPr>
                  <a:t>A</a:t>
                </a:r>
              </a:p>
            </p:txBody>
          </p:sp>
          <p:sp>
            <p:nvSpPr>
              <p:cNvPr id="296" name="Shape 848"/>
              <p:cNvSpPr/>
              <p:nvPr/>
            </p:nvSpPr>
            <p:spPr>
              <a:xfrm>
                <a:off x="6339839" y="4087044"/>
                <a:ext cx="365700" cy="3657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accent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121900" tIns="60933" rIns="121900" bIns="60933" anchor="ctr" anchorCtr="0">
                <a:noAutofit/>
              </a:bodyPr>
              <a:lstStyle/>
              <a:p>
                <a:pPr algn="ctr">
                  <a:buClr>
                    <a:srgbClr val="FF0000"/>
                  </a:buClr>
                  <a:buSzPct val="25000"/>
                </a:pPr>
                <a:r>
                  <a:rPr lang="en" sz="2800">
                    <a:solidFill>
                      <a:srgbClr val="FF0000"/>
                    </a:solidFill>
                    <a:latin typeface="Arial"/>
                    <a:ea typeface="Arial"/>
                    <a:cs typeface="Arial"/>
                    <a:sym typeface="Arial"/>
                  </a:rPr>
                  <a:t>T</a:t>
                </a:r>
              </a:p>
            </p:txBody>
          </p:sp>
          <p:sp>
            <p:nvSpPr>
              <p:cNvPr id="298" name="Shape 849"/>
              <p:cNvSpPr/>
              <p:nvPr/>
            </p:nvSpPr>
            <p:spPr>
              <a:xfrm>
                <a:off x="6819900" y="4087044"/>
                <a:ext cx="365700" cy="3657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accent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121900" tIns="60933" rIns="121900" bIns="60933" anchor="ctr" anchorCtr="0">
                <a:noAutofit/>
              </a:bodyPr>
              <a:lstStyle/>
              <a:p>
                <a:pPr algn="ctr">
                  <a:buClr>
                    <a:srgbClr val="008000"/>
                  </a:buClr>
                  <a:buSzPct val="25000"/>
                </a:pPr>
                <a:r>
                  <a:rPr lang="en" sz="2800">
                    <a:solidFill>
                      <a:srgbClr val="008000"/>
                    </a:solidFill>
                    <a:latin typeface="Arial"/>
                    <a:ea typeface="Arial"/>
                    <a:cs typeface="Arial"/>
                    <a:sym typeface="Arial"/>
                  </a:rPr>
                  <a:t>A</a:t>
                </a:r>
              </a:p>
            </p:txBody>
          </p:sp>
          <p:sp>
            <p:nvSpPr>
              <p:cNvPr id="299" name="Shape 850"/>
              <p:cNvSpPr/>
              <p:nvPr/>
            </p:nvSpPr>
            <p:spPr>
              <a:xfrm>
                <a:off x="7292339" y="4087044"/>
                <a:ext cx="365700" cy="3657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accent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121900" tIns="60933" rIns="121900" bIns="60933" anchor="ctr" anchorCtr="0">
                <a:noAutofit/>
              </a:bodyPr>
              <a:lstStyle/>
              <a:p>
                <a:pPr algn="ctr">
                  <a:buClr>
                    <a:srgbClr val="008000"/>
                  </a:buClr>
                  <a:buSzPct val="25000"/>
                </a:pPr>
                <a:r>
                  <a:rPr lang="en" sz="2800">
                    <a:solidFill>
                      <a:srgbClr val="008000"/>
                    </a:solidFill>
                    <a:latin typeface="Arial"/>
                    <a:ea typeface="Arial"/>
                    <a:cs typeface="Arial"/>
                    <a:sym typeface="Arial"/>
                  </a:rPr>
                  <a:t>A</a:t>
                </a:r>
              </a:p>
            </p:txBody>
          </p:sp>
        </p:grpSp>
        <p:pic>
          <p:nvPicPr>
            <p:cNvPr id="251" name="Shape 1030"/>
            <p:cNvPicPr preferRelativeResize="0"/>
            <p:nvPr/>
          </p:nvPicPr>
          <p:blipFill rotWithShape="1">
            <a:blip r:embed="rId2">
              <a:alphaModFix/>
            </a:blip>
            <a:srcRect l="6724" t="82004" r="90493" b="8858"/>
            <a:stretch/>
          </p:blipFill>
          <p:spPr>
            <a:xfrm>
              <a:off x="3552791" y="5668752"/>
              <a:ext cx="158800" cy="572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2" name="Shape 1031"/>
            <p:cNvPicPr preferRelativeResize="0"/>
            <p:nvPr/>
          </p:nvPicPr>
          <p:blipFill rotWithShape="1">
            <a:blip r:embed="rId2">
              <a:alphaModFix/>
            </a:blip>
            <a:srcRect l="12560" t="82005" r="84733" b="8856"/>
            <a:stretch/>
          </p:blipFill>
          <p:spPr>
            <a:xfrm>
              <a:off x="4802459" y="5674559"/>
              <a:ext cx="176000" cy="572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3" name="Shape 1032"/>
            <p:cNvPicPr preferRelativeResize="0"/>
            <p:nvPr/>
          </p:nvPicPr>
          <p:blipFill rotWithShape="1">
            <a:blip r:embed="rId2">
              <a:alphaModFix/>
            </a:blip>
            <a:srcRect l="21283" t="82005" r="76182" b="8856"/>
            <a:stretch/>
          </p:blipFill>
          <p:spPr>
            <a:xfrm>
              <a:off x="6058952" y="5656797"/>
              <a:ext cx="153600" cy="594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4" name="Shape 1033"/>
            <p:cNvPicPr preferRelativeResize="0"/>
            <p:nvPr/>
          </p:nvPicPr>
          <p:blipFill rotWithShape="1">
            <a:blip r:embed="rId2">
              <a:alphaModFix/>
            </a:blip>
            <a:srcRect l="32976" t="82090" r="64420" b="8799"/>
            <a:stretch/>
          </p:blipFill>
          <p:spPr>
            <a:xfrm>
              <a:off x="7339513" y="5655668"/>
              <a:ext cx="150800" cy="575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5" name="Shape 1034"/>
            <p:cNvPicPr preferRelativeResize="0"/>
            <p:nvPr/>
          </p:nvPicPr>
          <p:blipFill rotWithShape="1">
            <a:blip r:embed="rId2">
              <a:alphaModFix/>
            </a:blip>
            <a:srcRect l="6724" t="82004" r="90493" b="8858"/>
            <a:stretch/>
          </p:blipFill>
          <p:spPr>
            <a:xfrm>
              <a:off x="8025443" y="5668749"/>
              <a:ext cx="158800" cy="572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5" name="Shape 1035"/>
            <p:cNvPicPr preferRelativeResize="0"/>
            <p:nvPr/>
          </p:nvPicPr>
          <p:blipFill rotWithShape="1">
            <a:blip r:embed="rId2">
              <a:alphaModFix/>
            </a:blip>
            <a:srcRect l="6724" t="82004" r="90493" b="8858"/>
            <a:stretch/>
          </p:blipFill>
          <p:spPr>
            <a:xfrm>
              <a:off x="9226195" y="5666725"/>
              <a:ext cx="158800" cy="572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7" name="Shape 1036"/>
            <p:cNvPicPr preferRelativeResize="0"/>
            <p:nvPr/>
          </p:nvPicPr>
          <p:blipFill rotWithShape="1">
            <a:blip r:embed="rId2">
              <a:alphaModFix/>
            </a:blip>
            <a:srcRect l="6724" t="82004" r="90493" b="8858"/>
            <a:stretch/>
          </p:blipFill>
          <p:spPr>
            <a:xfrm>
              <a:off x="9866276" y="5656801"/>
              <a:ext cx="158800" cy="572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8" name="Shape 1037"/>
            <p:cNvPicPr preferRelativeResize="0"/>
            <p:nvPr/>
          </p:nvPicPr>
          <p:blipFill rotWithShape="1">
            <a:blip r:embed="rId2">
              <a:alphaModFix/>
            </a:blip>
            <a:srcRect l="12560" t="82005" r="84733" b="8856"/>
            <a:stretch/>
          </p:blipFill>
          <p:spPr>
            <a:xfrm>
              <a:off x="4214789" y="5656800"/>
              <a:ext cx="175999" cy="572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0" name="Shape 1038"/>
            <p:cNvPicPr preferRelativeResize="0"/>
            <p:nvPr/>
          </p:nvPicPr>
          <p:blipFill rotWithShape="1">
            <a:blip r:embed="rId2">
              <a:alphaModFix/>
            </a:blip>
            <a:srcRect l="12560" t="82005" r="84733" b="8856"/>
            <a:stretch/>
          </p:blipFill>
          <p:spPr>
            <a:xfrm>
              <a:off x="8577552" y="5656797"/>
              <a:ext cx="176000" cy="572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1" name="Shape 1039"/>
            <p:cNvPicPr preferRelativeResize="0"/>
            <p:nvPr/>
          </p:nvPicPr>
          <p:blipFill rotWithShape="1">
            <a:blip r:embed="rId2">
              <a:alphaModFix/>
            </a:blip>
            <a:srcRect l="6724" t="82004" r="90493" b="8858"/>
            <a:stretch/>
          </p:blipFill>
          <p:spPr>
            <a:xfrm>
              <a:off x="5497159" y="5666725"/>
              <a:ext cx="158800" cy="572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2" name="Shape 1040"/>
            <p:cNvPicPr preferRelativeResize="0"/>
            <p:nvPr/>
          </p:nvPicPr>
          <p:blipFill rotWithShape="1">
            <a:blip r:embed="rId2">
              <a:alphaModFix/>
            </a:blip>
            <a:srcRect l="21283" t="82005" r="76182" b="8856"/>
            <a:stretch/>
          </p:blipFill>
          <p:spPr>
            <a:xfrm>
              <a:off x="6725437" y="5655668"/>
              <a:ext cx="153600" cy="594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4" name="Shape 1041"/>
            <p:cNvPicPr preferRelativeResize="0"/>
            <p:nvPr/>
          </p:nvPicPr>
          <p:blipFill rotWithShape="1">
            <a:blip r:embed="rId2">
              <a:alphaModFix/>
            </a:blip>
            <a:srcRect l="21283" t="82005" r="76182" b="8856"/>
            <a:stretch/>
          </p:blipFill>
          <p:spPr>
            <a:xfrm>
              <a:off x="2951221" y="5666725"/>
              <a:ext cx="153600" cy="594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5" name="Shape 1042"/>
            <p:cNvPicPr preferRelativeResize="0"/>
            <p:nvPr/>
          </p:nvPicPr>
          <p:blipFill rotWithShape="1">
            <a:blip r:embed="rId2">
              <a:alphaModFix/>
            </a:blip>
            <a:srcRect l="32976" t="82090" r="64420" b="8799"/>
            <a:stretch/>
          </p:blipFill>
          <p:spPr>
            <a:xfrm>
              <a:off x="2290223" y="5663811"/>
              <a:ext cx="150800" cy="575600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5219160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</TotalTime>
  <Words>1664</Words>
  <Application>Microsoft Office PowerPoint</Application>
  <PresentationFormat>Widescreen</PresentationFormat>
  <Paragraphs>406</Paragraphs>
  <Slides>45</Slides>
  <Notes>30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0" baseType="lpstr">
      <vt:lpstr>Arial</vt:lpstr>
      <vt:lpstr>Calibri</vt:lpstr>
      <vt:lpstr>Calibri Light</vt:lpstr>
      <vt:lpstr>Noto Sans Symbols</vt:lpstr>
      <vt:lpstr>Office Theme</vt:lpstr>
      <vt:lpstr>CS273B: Deep learning for Genomics and Biomedicine</vt:lpstr>
      <vt:lpstr>Administration stuff</vt:lpstr>
      <vt:lpstr>Outline</vt:lpstr>
      <vt:lpstr>Convolutional neural networks for learning from DNA sequence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Multi-modal convolutional neural networks for predicting protein-DNA binding</vt:lpstr>
      <vt:lpstr>PowerPoint Presentation</vt:lpstr>
      <vt:lpstr>Predicting binding in new cell types</vt:lpstr>
      <vt:lpstr>Chromatin accessibility</vt:lpstr>
      <vt:lpstr>PowerPoint Presentation</vt:lpstr>
      <vt:lpstr>Chromatin accessibility ~= sum (ChIP-seq for all DNA binding proteins)</vt:lpstr>
      <vt:lpstr>CNN filters for learning patterns from chromatin accessibility data</vt:lpstr>
      <vt:lpstr>Multi-modal integrative model</vt:lpstr>
      <vt:lpstr>PowerPoint Presentation</vt:lpstr>
      <vt:lpstr>Performance evaluation</vt:lpstr>
      <vt:lpstr>Performance evaluation metric matters!</vt:lpstr>
      <vt:lpstr>Negative set matters!</vt:lpstr>
      <vt:lpstr>PowerPoint Presentation</vt:lpstr>
      <vt:lpstr>Convolutional neural networks for learning from imaging data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ConvNetJS demo: training on CIFAR-10</vt:lpstr>
      <vt:lpstr>PowerPoint Presentation</vt:lpstr>
      <vt:lpstr>Additional optional readings</vt:lpstr>
      <vt:lpstr>In Canvas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ANSHUL KUNDAJE</dc:creator>
  <cp:lastModifiedBy>ANSHUL KUNDAJE</cp:lastModifiedBy>
  <cp:revision>9</cp:revision>
  <dcterms:created xsi:type="dcterms:W3CDTF">2016-10-02T21:31:26Z</dcterms:created>
  <dcterms:modified xsi:type="dcterms:W3CDTF">2016-10-03T21:41:47Z</dcterms:modified>
</cp:coreProperties>
</file>